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28"/>
  </p:notesMasterIdLst>
  <p:sldIdLst>
    <p:sldId id="269" r:id="rId2"/>
    <p:sldId id="284" r:id="rId3"/>
    <p:sldId id="292" r:id="rId4"/>
    <p:sldId id="291" r:id="rId5"/>
    <p:sldId id="342" r:id="rId6"/>
    <p:sldId id="323" r:id="rId7"/>
    <p:sldId id="310" r:id="rId8"/>
    <p:sldId id="332" r:id="rId9"/>
    <p:sldId id="305" r:id="rId10"/>
    <p:sldId id="256" r:id="rId11"/>
    <p:sldId id="282" r:id="rId12"/>
    <p:sldId id="328" r:id="rId13"/>
    <p:sldId id="340" r:id="rId14"/>
    <p:sldId id="316" r:id="rId15"/>
    <p:sldId id="318" r:id="rId16"/>
    <p:sldId id="343" r:id="rId17"/>
    <p:sldId id="293" r:id="rId18"/>
    <p:sldId id="296" r:id="rId19"/>
    <p:sldId id="294" r:id="rId20"/>
    <p:sldId id="274" r:id="rId21"/>
    <p:sldId id="319" r:id="rId22"/>
    <p:sldId id="320" r:id="rId23"/>
    <p:sldId id="287" r:id="rId24"/>
    <p:sldId id="272" r:id="rId25"/>
    <p:sldId id="27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6D4FD-88E7-4707-9394-C3A598C8F695}" type="doc">
      <dgm:prSet loTypeId="urn:microsoft.com/office/officeart/2009/3/layout/IncreasingArrowsProcess" loCatId="process" qsTypeId="urn:microsoft.com/office/officeart/2005/8/quickstyle/simple1" qsCatId="simple" csTypeId="urn:microsoft.com/office/officeart/2005/8/colors/accent3_1" csCatId="accent3" phldr="1"/>
      <dgm:spPr/>
      <dgm:t>
        <a:bodyPr/>
        <a:lstStyle/>
        <a:p>
          <a:endParaRPr lang="en-US"/>
        </a:p>
      </dgm:t>
    </dgm:pt>
    <dgm:pt modelId="{3CDEB8AA-CE38-4FBC-88F1-AA18B46A72D9}">
      <dgm:prSet phldrT="[Text]"/>
      <dgm:spPr/>
      <dgm:t>
        <a:bodyPr/>
        <a:lstStyle/>
        <a:p>
          <a:r>
            <a:rPr lang="ro-RO" dirty="0" smtClean="0"/>
            <a:t>                 </a:t>
          </a:r>
          <a:r>
            <a:rPr lang="ro-RO" b="1" dirty="0" smtClean="0"/>
            <a:t>3.ETAPELE DE IMPLEMENTARE ALE HOLOCAUSTULUI </a:t>
          </a:r>
          <a:endParaRPr lang="en-US" b="1" dirty="0"/>
        </a:p>
      </dgm:t>
    </dgm:pt>
    <dgm:pt modelId="{4BC94AF6-2E64-4048-B7CA-6E95D2E15A23}" type="parTrans" cxnId="{FE9C3B83-96A7-4592-B391-F96BCBFBB418}">
      <dgm:prSet/>
      <dgm:spPr/>
      <dgm:t>
        <a:bodyPr/>
        <a:lstStyle/>
        <a:p>
          <a:endParaRPr lang="en-US"/>
        </a:p>
      </dgm:t>
    </dgm:pt>
    <dgm:pt modelId="{4D5E7611-DA61-4218-9CB1-34745857965F}" type="sibTrans" cxnId="{FE9C3B83-96A7-4592-B391-F96BCBFBB418}">
      <dgm:prSet/>
      <dgm:spPr/>
      <dgm:t>
        <a:bodyPr/>
        <a:lstStyle/>
        <a:p>
          <a:endParaRPr lang="en-US"/>
        </a:p>
      </dgm:t>
    </dgm:pt>
    <dgm:pt modelId="{C19455A8-C3A2-4B97-8CDE-00AFE989403B}">
      <dgm:prSet phldrT="[Text]" custT="1"/>
      <dgm:spPr/>
      <dgm:t>
        <a:bodyPr/>
        <a:lstStyle/>
        <a:p>
          <a:r>
            <a:rPr lang="ro-RO" sz="1400" dirty="0" smtClean="0">
              <a:latin typeface="Times New Roman" panose="02020603050405020304" pitchFamily="18" charset="0"/>
              <a:cs typeface="Times New Roman" panose="02020603050405020304" pitchFamily="18" charset="0"/>
            </a:rPr>
            <a:t>1933- Boicotarea magazinelor evreiești</a:t>
          </a:r>
          <a:endParaRPr lang="en-US" sz="1400" dirty="0">
            <a:latin typeface="Times New Roman" panose="02020603050405020304" pitchFamily="18" charset="0"/>
            <a:cs typeface="Times New Roman" panose="02020603050405020304" pitchFamily="18" charset="0"/>
          </a:endParaRPr>
        </a:p>
      </dgm:t>
    </dgm:pt>
    <dgm:pt modelId="{8472A701-6E87-48AF-B15C-6412B14C8BE2}" type="parTrans" cxnId="{41B3F8D1-CF74-4578-8B27-187288176843}">
      <dgm:prSet/>
      <dgm:spPr/>
      <dgm:t>
        <a:bodyPr/>
        <a:lstStyle/>
        <a:p>
          <a:endParaRPr lang="en-US"/>
        </a:p>
      </dgm:t>
    </dgm:pt>
    <dgm:pt modelId="{FABA94FF-9A1D-4CE5-A802-3AE95C1314D4}" type="sibTrans" cxnId="{41B3F8D1-CF74-4578-8B27-187288176843}">
      <dgm:prSet/>
      <dgm:spPr/>
      <dgm:t>
        <a:bodyPr/>
        <a:lstStyle/>
        <a:p>
          <a:endParaRPr lang="en-US"/>
        </a:p>
      </dgm:t>
    </dgm:pt>
    <dgm:pt modelId="{790B550D-2DDF-4554-BE57-1CD29C0C0BE5}">
      <dgm:prSet phldrT="[Text]"/>
      <dgm:spPr/>
      <dgm:t>
        <a:bodyPr/>
        <a:lstStyle/>
        <a:p>
          <a:endParaRPr lang="en-US" dirty="0"/>
        </a:p>
      </dgm:t>
    </dgm:pt>
    <dgm:pt modelId="{4C91ABB4-F353-41A0-BF02-92A742936EBA}" type="parTrans" cxnId="{0B58FDAD-70A9-4A39-8885-53FE4E485B21}">
      <dgm:prSet/>
      <dgm:spPr/>
      <dgm:t>
        <a:bodyPr/>
        <a:lstStyle/>
        <a:p>
          <a:endParaRPr lang="en-US"/>
        </a:p>
      </dgm:t>
    </dgm:pt>
    <dgm:pt modelId="{533DA4CC-7FA5-442E-80A8-695ADD2FD069}" type="sibTrans" cxnId="{0B58FDAD-70A9-4A39-8885-53FE4E485B21}">
      <dgm:prSet/>
      <dgm:spPr/>
      <dgm:t>
        <a:bodyPr/>
        <a:lstStyle/>
        <a:p>
          <a:endParaRPr lang="en-US"/>
        </a:p>
      </dgm:t>
    </dgm:pt>
    <dgm:pt modelId="{B019F7C9-BFB0-48E0-91B6-A7124693ACE5}">
      <dgm:prSet phldrT="[Text]" custT="1"/>
      <dgm:spPr/>
      <dgm:t>
        <a:bodyPr/>
        <a:lstStyle/>
        <a:p>
          <a:endParaRPr lang="en-US" sz="1400" dirty="0"/>
        </a:p>
      </dgm:t>
    </dgm:pt>
    <dgm:pt modelId="{998E08A5-4B87-45F3-8071-79ACF796343F}" type="parTrans" cxnId="{B3DE838E-AC16-4BE6-B38D-CF2B2AD031A7}">
      <dgm:prSet/>
      <dgm:spPr/>
      <dgm:t>
        <a:bodyPr/>
        <a:lstStyle/>
        <a:p>
          <a:endParaRPr lang="en-US"/>
        </a:p>
      </dgm:t>
    </dgm:pt>
    <dgm:pt modelId="{02F045D2-52C7-4BD6-A15B-58A02D4D071F}" type="sibTrans" cxnId="{B3DE838E-AC16-4BE6-B38D-CF2B2AD031A7}">
      <dgm:prSet/>
      <dgm:spPr/>
      <dgm:t>
        <a:bodyPr/>
        <a:lstStyle/>
        <a:p>
          <a:endParaRPr lang="en-US"/>
        </a:p>
      </dgm:t>
    </dgm:pt>
    <dgm:pt modelId="{BE503FA6-C4A7-45E8-97B4-3BBE2EB78A6B}">
      <dgm:prSet phldrT="[Text]"/>
      <dgm:spPr/>
      <dgm:t>
        <a:bodyPr/>
        <a:lstStyle/>
        <a:p>
          <a:endParaRPr lang="en-US" dirty="0"/>
        </a:p>
      </dgm:t>
    </dgm:pt>
    <dgm:pt modelId="{5E8B748F-E0EF-4BA3-83F2-7C158C38DCBE}" type="parTrans" cxnId="{EB1BD4BC-7E3B-4DB9-B80C-06A4A6C99A6D}">
      <dgm:prSet/>
      <dgm:spPr/>
      <dgm:t>
        <a:bodyPr/>
        <a:lstStyle/>
        <a:p>
          <a:endParaRPr lang="en-US"/>
        </a:p>
      </dgm:t>
    </dgm:pt>
    <dgm:pt modelId="{3BAA719C-BF1B-4398-8A3C-3A492A1C0E97}" type="sibTrans" cxnId="{EB1BD4BC-7E3B-4DB9-B80C-06A4A6C99A6D}">
      <dgm:prSet/>
      <dgm:spPr/>
      <dgm:t>
        <a:bodyPr/>
        <a:lstStyle/>
        <a:p>
          <a:endParaRPr lang="en-US"/>
        </a:p>
      </dgm:t>
    </dgm:pt>
    <dgm:pt modelId="{1629AF76-8739-4006-A0C9-B7856DD4AE2A}">
      <dgm:prSet phldrT="[Text]"/>
      <dgm:spPr/>
      <dgm:t>
        <a:bodyPr/>
        <a:lstStyle/>
        <a:p>
          <a:endParaRPr lang="en-US" sz="1400" dirty="0"/>
        </a:p>
      </dgm:t>
    </dgm:pt>
    <dgm:pt modelId="{A746A6AE-0B99-4D78-B9D5-8919E32440EC}" type="parTrans" cxnId="{D4CCC74E-BC28-4D75-90BF-03513A44EED0}">
      <dgm:prSet/>
      <dgm:spPr/>
      <dgm:t>
        <a:bodyPr/>
        <a:lstStyle/>
        <a:p>
          <a:endParaRPr lang="en-US"/>
        </a:p>
      </dgm:t>
    </dgm:pt>
    <dgm:pt modelId="{F0330A60-95E4-451F-AB23-A13878E67E3B}" type="sibTrans" cxnId="{D4CCC74E-BC28-4D75-90BF-03513A44EED0}">
      <dgm:prSet/>
      <dgm:spPr/>
      <dgm:t>
        <a:bodyPr/>
        <a:lstStyle/>
        <a:p>
          <a:endParaRPr lang="en-US"/>
        </a:p>
      </dgm:t>
    </dgm:pt>
    <dgm:pt modelId="{E3D839C1-263D-4384-AA1A-685577B3C057}">
      <dgm:prSet custT="1"/>
      <dgm:spPr/>
      <dgm:t>
        <a:bodyPr/>
        <a:lstStyle/>
        <a:p>
          <a:r>
            <a:rPr lang="ro-RO" sz="1400" dirty="0" smtClean="0">
              <a:solidFill>
                <a:srgbClr val="FF0000"/>
              </a:solidFill>
            </a:rPr>
            <a:t>1933</a:t>
          </a:r>
          <a:r>
            <a:rPr lang="ro-RO" sz="1400" dirty="0" smtClean="0"/>
            <a:t>- </a:t>
          </a:r>
          <a:r>
            <a:rPr lang="ro-RO" sz="1400" dirty="0" smtClean="0">
              <a:latin typeface="Times New Roman" panose="02020603050405020304" pitchFamily="18" charset="0"/>
              <a:cs typeface="Times New Roman" panose="02020603050405020304" pitchFamily="18" charset="0"/>
            </a:rPr>
            <a:t>Înființarea primului lagăr de concentrare Dachau – 22 martie</a:t>
          </a:r>
        </a:p>
      </dgm:t>
    </dgm:pt>
    <dgm:pt modelId="{41E556B1-8F6F-42B5-9347-D7EEDD36B4A2}" type="parTrans" cxnId="{72BA9AB9-FCFB-410E-992E-B4B3F5C1C49C}">
      <dgm:prSet/>
      <dgm:spPr/>
      <dgm:t>
        <a:bodyPr/>
        <a:lstStyle/>
        <a:p>
          <a:endParaRPr lang="en-US"/>
        </a:p>
      </dgm:t>
    </dgm:pt>
    <dgm:pt modelId="{398ADCA1-30DB-41AA-AFFC-7260771BFC5F}" type="sibTrans" cxnId="{72BA9AB9-FCFB-410E-992E-B4B3F5C1C49C}">
      <dgm:prSet/>
      <dgm:spPr/>
      <dgm:t>
        <a:bodyPr/>
        <a:lstStyle/>
        <a:p>
          <a:endParaRPr lang="en-US"/>
        </a:p>
      </dgm:t>
    </dgm:pt>
    <dgm:pt modelId="{04968516-6C1E-483E-8F00-962E91B6669E}">
      <dgm:prSet custT="1"/>
      <dgm:spPr/>
      <dgm:t>
        <a:bodyPr/>
        <a:lstStyle/>
        <a:p>
          <a:r>
            <a:rPr lang="ro-RO" sz="1400" dirty="0" smtClean="0">
              <a:solidFill>
                <a:srgbClr val="FF0000"/>
              </a:solidFill>
              <a:latin typeface="Times New Roman" panose="02020603050405020304" pitchFamily="18" charset="0"/>
              <a:cs typeface="Times New Roman" panose="02020603050405020304" pitchFamily="18" charset="0"/>
            </a:rPr>
            <a:t>1935</a:t>
          </a:r>
          <a:r>
            <a:rPr lang="ro-RO" sz="1400" dirty="0" smtClean="0">
              <a:latin typeface="Times New Roman" panose="02020603050405020304" pitchFamily="18" charset="0"/>
              <a:cs typeface="Times New Roman" panose="02020603050405020304" pitchFamily="18" charset="0"/>
            </a:rPr>
            <a:t> –</a:t>
          </a:r>
          <a:r>
            <a:rPr lang="ro-RO" sz="1400" b="1" dirty="0" smtClean="0">
              <a:latin typeface="Times New Roman" panose="02020603050405020304" pitchFamily="18" charset="0"/>
              <a:cs typeface="Times New Roman" panose="02020603050405020304" pitchFamily="18" charset="0"/>
            </a:rPr>
            <a:t>legile de la Nurnberg </a:t>
          </a:r>
          <a:r>
            <a:rPr lang="ro-RO" sz="1400" dirty="0" smtClean="0">
              <a:latin typeface="Times New Roman" panose="02020603050405020304" pitchFamily="18" charset="0"/>
              <a:cs typeface="Times New Roman" panose="02020603050405020304" pitchFamily="18" charset="0"/>
            </a:rPr>
            <a:t>prin care evreii și-au pierdut statutul de cetățeni și  totate drepturile civile</a:t>
          </a:r>
        </a:p>
      </dgm:t>
    </dgm:pt>
    <dgm:pt modelId="{FCC1B370-D9E6-456D-8C97-3D4010A64A12}" type="parTrans" cxnId="{52404372-E366-4F5E-B9CC-525DD3D4A5E9}">
      <dgm:prSet/>
      <dgm:spPr/>
      <dgm:t>
        <a:bodyPr/>
        <a:lstStyle/>
        <a:p>
          <a:endParaRPr lang="en-US"/>
        </a:p>
      </dgm:t>
    </dgm:pt>
    <dgm:pt modelId="{DC25CD9C-BBAD-494C-A22C-54E22090863B}" type="sibTrans" cxnId="{52404372-E366-4F5E-B9CC-525DD3D4A5E9}">
      <dgm:prSet/>
      <dgm:spPr/>
      <dgm:t>
        <a:bodyPr/>
        <a:lstStyle/>
        <a:p>
          <a:endParaRPr lang="en-US"/>
        </a:p>
      </dgm:t>
    </dgm:pt>
    <dgm:pt modelId="{F79C6165-6A97-4F6E-9E6A-7C504BAB15B3}">
      <dgm:prSet custT="1"/>
      <dgm:spPr/>
      <dgm:t>
        <a:bodyPr/>
        <a:lstStyle/>
        <a:p>
          <a:r>
            <a:rPr lang="ro-RO" sz="1400" dirty="0" smtClean="0">
              <a:solidFill>
                <a:srgbClr val="FF0000"/>
              </a:solidFill>
              <a:latin typeface="Times New Roman" panose="02020603050405020304" pitchFamily="18" charset="0"/>
              <a:cs typeface="Times New Roman" panose="02020603050405020304" pitchFamily="18" charset="0"/>
            </a:rPr>
            <a:t>1936</a:t>
          </a:r>
          <a:r>
            <a:rPr lang="ro-RO" sz="1400" dirty="0" smtClean="0">
              <a:latin typeface="Times New Roman" panose="02020603050405020304" pitchFamily="18" charset="0"/>
              <a:cs typeface="Times New Roman" panose="02020603050405020304" pitchFamily="18" charset="0"/>
            </a:rPr>
            <a:t> – </a:t>
          </a:r>
          <a:r>
            <a:rPr lang="ro-RO" sz="1400" b="1" dirty="0" smtClean="0">
              <a:latin typeface="Times New Roman" panose="02020603050405020304" pitchFamily="18" charset="0"/>
              <a:cs typeface="Times New Roman" panose="02020603050405020304" pitchFamily="18" charset="0"/>
            </a:rPr>
            <a:t>Excluderea evreilor </a:t>
          </a:r>
          <a:r>
            <a:rPr lang="ro-RO" sz="1400" dirty="0" smtClean="0">
              <a:latin typeface="Times New Roman" panose="02020603050405020304" pitchFamily="18" charset="0"/>
              <a:cs typeface="Times New Roman" panose="02020603050405020304" pitchFamily="18" charset="0"/>
            </a:rPr>
            <a:t>din toate posturile care aveau legătură cu </a:t>
          </a:r>
          <a:r>
            <a:rPr lang="ro-RO" sz="1400" b="1" dirty="0" smtClean="0">
              <a:latin typeface="Times New Roman" panose="02020603050405020304" pitchFamily="18" charset="0"/>
              <a:cs typeface="Times New Roman" panose="02020603050405020304" pitchFamily="18" charset="0"/>
            </a:rPr>
            <a:t>educația, politica sau industria</a:t>
          </a:r>
          <a:endParaRPr lang="en-US" sz="1400" b="1" dirty="0">
            <a:latin typeface="Times New Roman" panose="02020603050405020304" pitchFamily="18" charset="0"/>
            <a:cs typeface="Times New Roman" panose="02020603050405020304" pitchFamily="18" charset="0"/>
          </a:endParaRPr>
        </a:p>
      </dgm:t>
    </dgm:pt>
    <dgm:pt modelId="{8D3FC165-EABD-432C-A8B8-2D731BB69E26}" type="parTrans" cxnId="{13D34AAF-7E04-4CE6-9C3B-6494AE9D7DD4}">
      <dgm:prSet/>
      <dgm:spPr/>
      <dgm:t>
        <a:bodyPr/>
        <a:lstStyle/>
        <a:p>
          <a:endParaRPr lang="en-US"/>
        </a:p>
      </dgm:t>
    </dgm:pt>
    <dgm:pt modelId="{8C1701DE-DFB4-4B0F-B095-07308AA5C0B1}" type="sibTrans" cxnId="{13D34AAF-7E04-4CE6-9C3B-6494AE9D7DD4}">
      <dgm:prSet/>
      <dgm:spPr/>
      <dgm:t>
        <a:bodyPr/>
        <a:lstStyle/>
        <a:p>
          <a:endParaRPr lang="en-US"/>
        </a:p>
      </dgm:t>
    </dgm:pt>
    <dgm:pt modelId="{C5ECEDB3-B5AA-4FB1-9F8D-0DF9F093377A}">
      <dgm:prSet custT="1"/>
      <dgm:spPr/>
      <dgm:t>
        <a:bodyPr/>
        <a:lstStyle/>
        <a:p>
          <a:r>
            <a:rPr lang="ro-RO" sz="1400" dirty="0" smtClean="0">
              <a:solidFill>
                <a:srgbClr val="FF0000"/>
              </a:solidFill>
              <a:latin typeface="Times New Roman" panose="02020603050405020304" pitchFamily="18" charset="0"/>
              <a:cs typeface="Times New Roman" panose="02020603050405020304" pitchFamily="18" charset="0"/>
            </a:rPr>
            <a:t>1938 –</a:t>
          </a:r>
          <a:r>
            <a:rPr lang="ro-RO" sz="1400" dirty="0" smtClean="0">
              <a:latin typeface="Times New Roman" panose="02020603050405020304" pitchFamily="18" charset="0"/>
              <a:cs typeface="Times New Roman" panose="02020603050405020304" pitchFamily="18" charset="0"/>
            </a:rPr>
            <a:t> </a:t>
          </a:r>
          <a:r>
            <a:rPr lang="ro-RO" sz="1400" b="1" dirty="0" smtClean="0">
              <a:latin typeface="Times New Roman" panose="02020603050405020304" pitchFamily="18" charset="0"/>
              <a:cs typeface="Times New Roman" panose="02020603050405020304" pitchFamily="18" charset="0"/>
            </a:rPr>
            <a:t>Noaptea de Cristal 9-10 noiembrie</a:t>
          </a:r>
          <a:r>
            <a:rPr lang="ro-RO" sz="1400" dirty="0" smtClean="0">
              <a:latin typeface="Times New Roman" panose="02020603050405020304" pitchFamily="18" charset="0"/>
              <a:cs typeface="Times New Roman" panose="02020603050405020304" pitchFamily="18" charset="0"/>
            </a:rPr>
            <a:t>: 200 de sinagogi distruse, 7500 de magazine vandalizate, 100 de evrei uciși, 30.000 de evrei au fost trimiși în lagăre de concentrare. Elevilor și profesorurilor  li s-a interzis să mai frecventeze școlile publice.</a:t>
          </a:r>
        </a:p>
      </dgm:t>
    </dgm:pt>
    <dgm:pt modelId="{D524979C-5CF6-42FE-8BBB-FDC6795F57AE}" type="parTrans" cxnId="{33C14706-5287-4CFA-9C84-5E0B4C2D76D4}">
      <dgm:prSet/>
      <dgm:spPr/>
      <dgm:t>
        <a:bodyPr/>
        <a:lstStyle/>
        <a:p>
          <a:endParaRPr lang="en-US"/>
        </a:p>
      </dgm:t>
    </dgm:pt>
    <dgm:pt modelId="{6A1B2E75-BEEC-4444-ADF2-8648AD15A99E}" type="sibTrans" cxnId="{33C14706-5287-4CFA-9C84-5E0B4C2D76D4}">
      <dgm:prSet/>
      <dgm:spPr/>
      <dgm:t>
        <a:bodyPr/>
        <a:lstStyle/>
        <a:p>
          <a:endParaRPr lang="en-US"/>
        </a:p>
      </dgm:t>
    </dgm:pt>
    <dgm:pt modelId="{56AF3722-C4F6-437D-B262-512C51F3D313}">
      <dgm:prSet custT="1"/>
      <dgm:spPr/>
      <dgm:t>
        <a:bodyPr/>
        <a:lstStyle/>
        <a:p>
          <a:r>
            <a:rPr lang="ro-RO" sz="1400" dirty="0" smtClean="0">
              <a:solidFill>
                <a:srgbClr val="FF0000"/>
              </a:solidFill>
              <a:latin typeface="Times New Roman" panose="02020603050405020304" pitchFamily="18" charset="0"/>
              <a:cs typeface="Times New Roman" panose="02020603050405020304" pitchFamily="18" charset="0"/>
            </a:rPr>
            <a:t>1939 </a:t>
          </a:r>
          <a:r>
            <a:rPr lang="ro-RO" sz="1400" dirty="0" smtClean="0">
              <a:latin typeface="Times New Roman" panose="02020603050405020304" pitchFamily="18" charset="0"/>
              <a:cs typeface="Times New Roman" panose="02020603050405020304" pitchFamily="18" charset="0"/>
            </a:rPr>
            <a:t>– </a:t>
          </a:r>
          <a:r>
            <a:rPr lang="ro-RO" sz="1400" b="1" dirty="0" smtClean="0">
              <a:latin typeface="Times New Roman" panose="02020603050405020304" pitchFamily="18" charset="0"/>
              <a:cs typeface="Times New Roman" panose="02020603050405020304" pitchFamily="18" charset="0"/>
            </a:rPr>
            <a:t>Evreii sunt obligați să poarte steaua galbenă a lui David </a:t>
          </a:r>
          <a:r>
            <a:rPr lang="ro-RO" sz="1400" dirty="0" smtClean="0">
              <a:latin typeface="Times New Roman" panose="02020603050405020304" pitchFamily="18" charset="0"/>
              <a:cs typeface="Times New Roman" panose="02020603050405020304" pitchFamily="18" charset="0"/>
            </a:rPr>
            <a:t>– 23 noiembrie</a:t>
          </a:r>
          <a:endParaRPr lang="en-US" sz="1400" dirty="0">
            <a:latin typeface="Times New Roman" panose="02020603050405020304" pitchFamily="18" charset="0"/>
            <a:cs typeface="Times New Roman" panose="02020603050405020304" pitchFamily="18" charset="0"/>
          </a:endParaRPr>
        </a:p>
      </dgm:t>
    </dgm:pt>
    <dgm:pt modelId="{2F33533D-C593-4E27-8702-332225D8A253}" type="parTrans" cxnId="{52ABBCF3-AD27-4027-809E-7ADA84AA90DF}">
      <dgm:prSet/>
      <dgm:spPr/>
      <dgm:t>
        <a:bodyPr/>
        <a:lstStyle/>
        <a:p>
          <a:endParaRPr lang="en-US"/>
        </a:p>
      </dgm:t>
    </dgm:pt>
    <dgm:pt modelId="{F6F8B104-45AD-41CA-87FB-8FB2F409AA20}" type="sibTrans" cxnId="{52ABBCF3-AD27-4027-809E-7ADA84AA90DF}">
      <dgm:prSet/>
      <dgm:spPr/>
      <dgm:t>
        <a:bodyPr/>
        <a:lstStyle/>
        <a:p>
          <a:endParaRPr lang="en-US"/>
        </a:p>
      </dgm:t>
    </dgm:pt>
    <dgm:pt modelId="{67F95615-4591-4873-BDB3-7AC16568505D}">
      <dgm:prSet custT="1"/>
      <dgm:spPr/>
      <dgm:t>
        <a:bodyPr/>
        <a:lstStyle/>
        <a:p>
          <a:r>
            <a:rPr lang="ro-RO" sz="1400" dirty="0" smtClean="0">
              <a:solidFill>
                <a:srgbClr val="FF0000"/>
              </a:solidFill>
              <a:latin typeface="Times New Roman" panose="02020603050405020304" pitchFamily="18" charset="0"/>
              <a:cs typeface="Times New Roman" panose="02020603050405020304" pitchFamily="18" charset="0"/>
            </a:rPr>
            <a:t>1939-1941 </a:t>
          </a:r>
          <a:r>
            <a:rPr lang="ro-RO" sz="1400" dirty="0" smtClean="0">
              <a:latin typeface="Times New Roman" panose="02020603050405020304" pitchFamily="18" charset="0"/>
              <a:cs typeface="Times New Roman" panose="02020603050405020304" pitchFamily="18" charset="0"/>
            </a:rPr>
            <a:t>au fost construite ghetouri în Polonia</a:t>
          </a:r>
        </a:p>
      </dgm:t>
    </dgm:pt>
    <dgm:pt modelId="{0F23CEE0-5067-44E0-AAFB-E922EEF0643F}" type="parTrans" cxnId="{3F94DBC3-A6D0-42C0-8A9C-0B3CAC759A31}">
      <dgm:prSet/>
      <dgm:spPr/>
      <dgm:t>
        <a:bodyPr/>
        <a:lstStyle/>
        <a:p>
          <a:endParaRPr lang="en-US"/>
        </a:p>
      </dgm:t>
    </dgm:pt>
    <dgm:pt modelId="{07BD799A-2712-4AE5-8CF7-6E4A7343D468}" type="sibTrans" cxnId="{3F94DBC3-A6D0-42C0-8A9C-0B3CAC759A31}">
      <dgm:prSet/>
      <dgm:spPr/>
      <dgm:t>
        <a:bodyPr/>
        <a:lstStyle/>
        <a:p>
          <a:endParaRPr lang="en-US"/>
        </a:p>
      </dgm:t>
    </dgm:pt>
    <dgm:pt modelId="{EAFB83EB-81DC-4181-B71A-4AF01796DCE6}">
      <dgm:prSet custT="1"/>
      <dgm:spPr/>
      <dgm:t>
        <a:bodyPr/>
        <a:lstStyle/>
        <a:p>
          <a:r>
            <a:rPr lang="ro-RO" sz="1400" dirty="0" smtClean="0">
              <a:solidFill>
                <a:srgbClr val="FF0000"/>
              </a:solidFill>
              <a:latin typeface="Times New Roman" panose="02020603050405020304" pitchFamily="18" charset="0"/>
              <a:cs typeface="Times New Roman" panose="02020603050405020304" pitchFamily="18" charset="0"/>
            </a:rPr>
            <a:t>1942</a:t>
          </a:r>
          <a:r>
            <a:rPr lang="ro-RO" sz="1400" dirty="0" smtClean="0">
              <a:latin typeface="Times New Roman" panose="02020603050405020304" pitchFamily="18" charset="0"/>
              <a:cs typeface="Times New Roman" panose="02020603050405020304" pitchFamily="18" charset="0"/>
            </a:rPr>
            <a:t>  </a:t>
          </a:r>
          <a:r>
            <a:rPr lang="ro-RO" sz="1400" b="1" dirty="0" smtClean="0">
              <a:latin typeface="Times New Roman" panose="02020603050405020304" pitchFamily="18" charset="0"/>
              <a:cs typeface="Times New Roman" panose="02020603050405020304" pitchFamily="18" charset="0"/>
            </a:rPr>
            <a:t>Conferința de la Wannsee </a:t>
          </a:r>
          <a:r>
            <a:rPr lang="ro-RO" sz="1400" dirty="0" smtClean="0">
              <a:latin typeface="Times New Roman" panose="02020603050405020304" pitchFamily="18" charset="0"/>
              <a:cs typeface="Times New Roman" panose="02020603050405020304" pitchFamily="18" charset="0"/>
            </a:rPr>
            <a:t>a adoptat de aplicare a Soluției finale a problemei evreiești</a:t>
          </a:r>
        </a:p>
      </dgm:t>
    </dgm:pt>
    <dgm:pt modelId="{9A9E467A-B9B6-42E1-9EE5-66AA9D3B66A9}" type="parTrans" cxnId="{F54BA374-3A38-4BB5-B61F-A98E3B2D4435}">
      <dgm:prSet/>
      <dgm:spPr/>
      <dgm:t>
        <a:bodyPr/>
        <a:lstStyle/>
        <a:p>
          <a:endParaRPr lang="en-US"/>
        </a:p>
      </dgm:t>
    </dgm:pt>
    <dgm:pt modelId="{AEAC7005-BF0F-4AC4-8169-5F4F6C3A09C4}" type="sibTrans" cxnId="{F54BA374-3A38-4BB5-B61F-A98E3B2D4435}">
      <dgm:prSet/>
      <dgm:spPr/>
      <dgm:t>
        <a:bodyPr/>
        <a:lstStyle/>
        <a:p>
          <a:endParaRPr lang="en-US"/>
        </a:p>
      </dgm:t>
    </dgm:pt>
    <dgm:pt modelId="{892FDBB3-E072-47FD-96A1-D7FEFA502E77}">
      <dgm:prSet custT="1"/>
      <dgm:spPr/>
      <dgm:t>
        <a:bodyPr/>
        <a:lstStyle/>
        <a:p>
          <a:r>
            <a:rPr lang="ro-RO" sz="1400" dirty="0" smtClean="0">
              <a:solidFill>
                <a:srgbClr val="FF0000"/>
              </a:solidFill>
              <a:latin typeface="Times New Roman" panose="02020603050405020304" pitchFamily="18" charset="0"/>
              <a:cs typeface="Times New Roman" panose="02020603050405020304" pitchFamily="18" charset="0"/>
            </a:rPr>
            <a:t>1942-1945</a:t>
          </a:r>
          <a:r>
            <a:rPr lang="ro-RO" sz="1400" dirty="0" smtClean="0">
              <a:latin typeface="Times New Roman" panose="02020603050405020304" pitchFamily="18" charset="0"/>
              <a:cs typeface="Times New Roman" panose="02020603050405020304" pitchFamily="18" charset="0"/>
            </a:rPr>
            <a:t> – au loc </a:t>
          </a:r>
          <a:r>
            <a:rPr lang="ro-RO" sz="1400" b="1" dirty="0" smtClean="0">
              <a:latin typeface="Times New Roman" panose="02020603050405020304" pitchFamily="18" charset="0"/>
              <a:cs typeface="Times New Roman" panose="02020603050405020304" pitchFamily="18" charset="0"/>
            </a:rPr>
            <a:t>masacre colective în lagărele de exterminare </a:t>
          </a:r>
          <a:r>
            <a:rPr lang="ro-RO" sz="1400" dirty="0" smtClean="0">
              <a:latin typeface="Times New Roman" panose="02020603050405020304" pitchFamily="18" charset="0"/>
              <a:cs typeface="Times New Roman" panose="02020603050405020304" pitchFamily="18" charset="0"/>
            </a:rPr>
            <a:t>de la Auschwitz, Chelmno, Maidanek, Treblinka, Belzec.</a:t>
          </a:r>
          <a:endParaRPr lang="en-US" sz="1400" dirty="0">
            <a:latin typeface="Times New Roman" panose="02020603050405020304" pitchFamily="18" charset="0"/>
            <a:cs typeface="Times New Roman" panose="02020603050405020304" pitchFamily="18" charset="0"/>
          </a:endParaRPr>
        </a:p>
      </dgm:t>
    </dgm:pt>
    <dgm:pt modelId="{8ED6D12F-1A7C-4CCC-B740-732212A969FD}" type="parTrans" cxnId="{16054388-995B-43E0-966D-F398ECEA2ED0}">
      <dgm:prSet/>
      <dgm:spPr/>
      <dgm:t>
        <a:bodyPr/>
        <a:lstStyle/>
        <a:p>
          <a:endParaRPr lang="en-US"/>
        </a:p>
      </dgm:t>
    </dgm:pt>
    <dgm:pt modelId="{50E77009-3378-4762-8A2D-44613762F901}" type="sibTrans" cxnId="{16054388-995B-43E0-966D-F398ECEA2ED0}">
      <dgm:prSet/>
      <dgm:spPr/>
      <dgm:t>
        <a:bodyPr/>
        <a:lstStyle/>
        <a:p>
          <a:endParaRPr lang="en-US"/>
        </a:p>
      </dgm:t>
    </dgm:pt>
    <dgm:pt modelId="{06B21532-2408-4BC4-A0C0-1C08BF2CACCD}" type="pres">
      <dgm:prSet presAssocID="{2C36D4FD-88E7-4707-9394-C3A598C8F695}" presName="Name0" presStyleCnt="0">
        <dgm:presLayoutVars>
          <dgm:chMax val="5"/>
          <dgm:chPref val="5"/>
          <dgm:dir/>
          <dgm:animLvl val="lvl"/>
        </dgm:presLayoutVars>
      </dgm:prSet>
      <dgm:spPr/>
      <dgm:t>
        <a:bodyPr/>
        <a:lstStyle/>
        <a:p>
          <a:endParaRPr lang="en-US"/>
        </a:p>
      </dgm:t>
    </dgm:pt>
    <dgm:pt modelId="{0816A230-B189-487C-BD7B-B5FB81B31B6B}" type="pres">
      <dgm:prSet presAssocID="{3CDEB8AA-CE38-4FBC-88F1-AA18B46A72D9}" presName="parentText1" presStyleLbl="node1" presStyleIdx="0" presStyleCnt="3">
        <dgm:presLayoutVars>
          <dgm:chMax/>
          <dgm:chPref val="3"/>
          <dgm:bulletEnabled val="1"/>
        </dgm:presLayoutVars>
      </dgm:prSet>
      <dgm:spPr/>
      <dgm:t>
        <a:bodyPr/>
        <a:lstStyle/>
        <a:p>
          <a:endParaRPr lang="en-US"/>
        </a:p>
      </dgm:t>
    </dgm:pt>
    <dgm:pt modelId="{D595AABB-08D4-448B-9645-E4D82FF96C81}" type="pres">
      <dgm:prSet presAssocID="{3CDEB8AA-CE38-4FBC-88F1-AA18B46A72D9}" presName="childText1" presStyleLbl="solidAlignAcc1" presStyleIdx="0" presStyleCnt="3" custScaleX="104297" custScaleY="111508">
        <dgm:presLayoutVars>
          <dgm:chMax val="0"/>
          <dgm:chPref val="0"/>
          <dgm:bulletEnabled val="1"/>
        </dgm:presLayoutVars>
      </dgm:prSet>
      <dgm:spPr/>
      <dgm:t>
        <a:bodyPr/>
        <a:lstStyle/>
        <a:p>
          <a:endParaRPr lang="en-US"/>
        </a:p>
      </dgm:t>
    </dgm:pt>
    <dgm:pt modelId="{3BFB1B2F-22FE-44EB-A992-F8F7708B81CD}" type="pres">
      <dgm:prSet presAssocID="{790B550D-2DDF-4554-BE57-1CD29C0C0BE5}" presName="parentText2" presStyleLbl="node1" presStyleIdx="1" presStyleCnt="3">
        <dgm:presLayoutVars>
          <dgm:chMax/>
          <dgm:chPref val="3"/>
          <dgm:bulletEnabled val="1"/>
        </dgm:presLayoutVars>
      </dgm:prSet>
      <dgm:spPr/>
      <dgm:t>
        <a:bodyPr/>
        <a:lstStyle/>
        <a:p>
          <a:endParaRPr lang="en-US"/>
        </a:p>
      </dgm:t>
    </dgm:pt>
    <dgm:pt modelId="{A797E208-BE13-4BAB-A7A7-0D6B938E56C0}" type="pres">
      <dgm:prSet presAssocID="{790B550D-2DDF-4554-BE57-1CD29C0C0BE5}" presName="childText2" presStyleLbl="solidAlignAcc1" presStyleIdx="1" presStyleCnt="3" custScaleX="101374" custScaleY="117204" custLinFactNeighborX="-526">
        <dgm:presLayoutVars>
          <dgm:chMax val="0"/>
          <dgm:chPref val="0"/>
          <dgm:bulletEnabled val="1"/>
        </dgm:presLayoutVars>
      </dgm:prSet>
      <dgm:spPr/>
      <dgm:t>
        <a:bodyPr/>
        <a:lstStyle/>
        <a:p>
          <a:endParaRPr lang="en-US"/>
        </a:p>
      </dgm:t>
    </dgm:pt>
    <dgm:pt modelId="{3C62500B-BCAA-4AC3-B227-1F1DCFEA4054}" type="pres">
      <dgm:prSet presAssocID="{BE503FA6-C4A7-45E8-97B4-3BBE2EB78A6B}" presName="parentText3" presStyleLbl="node1" presStyleIdx="2" presStyleCnt="3">
        <dgm:presLayoutVars>
          <dgm:chMax/>
          <dgm:chPref val="3"/>
          <dgm:bulletEnabled val="1"/>
        </dgm:presLayoutVars>
      </dgm:prSet>
      <dgm:spPr/>
      <dgm:t>
        <a:bodyPr/>
        <a:lstStyle/>
        <a:p>
          <a:endParaRPr lang="en-US"/>
        </a:p>
      </dgm:t>
    </dgm:pt>
    <dgm:pt modelId="{0B937EF9-1F03-4A6F-8C88-2E7490F8DB81}" type="pres">
      <dgm:prSet presAssocID="{BE503FA6-C4A7-45E8-97B4-3BBE2EB78A6B}" presName="childText3" presStyleLbl="solidAlignAcc1" presStyleIdx="2" presStyleCnt="3" custScaleY="123144">
        <dgm:presLayoutVars>
          <dgm:chMax val="0"/>
          <dgm:chPref val="0"/>
          <dgm:bulletEnabled val="1"/>
        </dgm:presLayoutVars>
      </dgm:prSet>
      <dgm:spPr/>
      <dgm:t>
        <a:bodyPr/>
        <a:lstStyle/>
        <a:p>
          <a:endParaRPr lang="en-US"/>
        </a:p>
      </dgm:t>
    </dgm:pt>
  </dgm:ptLst>
  <dgm:cxnLst>
    <dgm:cxn modelId="{6CBB6746-9C83-43CD-ACD1-9A9590FBE144}" type="presOf" srcId="{67F95615-4591-4873-BDB3-7AC16568505D}" destId="{0B937EF9-1F03-4A6F-8C88-2E7490F8DB81}" srcOrd="0" destOrd="1" presId="urn:microsoft.com/office/officeart/2009/3/layout/IncreasingArrowsProcess"/>
    <dgm:cxn modelId="{52ABBCF3-AD27-4027-809E-7ADA84AA90DF}" srcId="{790B550D-2DDF-4554-BE57-1CD29C0C0BE5}" destId="{56AF3722-C4F6-437D-B262-512C51F3D313}" srcOrd="2" destOrd="0" parTransId="{2F33533D-C593-4E27-8702-332225D8A253}" sibTransId="{F6F8B104-45AD-41CA-87FB-8FB2F409AA20}"/>
    <dgm:cxn modelId="{3F94DBC3-A6D0-42C0-8A9C-0B3CAC759A31}" srcId="{BE503FA6-C4A7-45E8-97B4-3BBE2EB78A6B}" destId="{67F95615-4591-4873-BDB3-7AC16568505D}" srcOrd="1" destOrd="0" parTransId="{0F23CEE0-5067-44E0-AAFB-E922EEF0643F}" sibTransId="{07BD799A-2712-4AE5-8CF7-6E4A7343D468}"/>
    <dgm:cxn modelId="{FE9C3B83-96A7-4592-B391-F96BCBFBB418}" srcId="{2C36D4FD-88E7-4707-9394-C3A598C8F695}" destId="{3CDEB8AA-CE38-4FBC-88F1-AA18B46A72D9}" srcOrd="0" destOrd="0" parTransId="{4BC94AF6-2E64-4048-B7CA-6E95D2E15A23}" sibTransId="{4D5E7611-DA61-4218-9CB1-34745857965F}"/>
    <dgm:cxn modelId="{F73B64B7-565F-4443-BA29-CA16EF58F6DE}" type="presOf" srcId="{C5ECEDB3-B5AA-4FB1-9F8D-0DF9F093377A}" destId="{A797E208-BE13-4BAB-A7A7-0D6B938E56C0}" srcOrd="0" destOrd="1" presId="urn:microsoft.com/office/officeart/2009/3/layout/IncreasingArrowsProcess"/>
    <dgm:cxn modelId="{16054388-995B-43E0-966D-F398ECEA2ED0}" srcId="{BE503FA6-C4A7-45E8-97B4-3BBE2EB78A6B}" destId="{892FDBB3-E072-47FD-96A1-D7FEFA502E77}" srcOrd="3" destOrd="0" parTransId="{8ED6D12F-1A7C-4CCC-B740-732212A969FD}" sibTransId="{50E77009-3378-4762-8A2D-44613762F901}"/>
    <dgm:cxn modelId="{F54BA374-3A38-4BB5-B61F-A98E3B2D4435}" srcId="{BE503FA6-C4A7-45E8-97B4-3BBE2EB78A6B}" destId="{EAFB83EB-81DC-4181-B71A-4AF01796DCE6}" srcOrd="2" destOrd="0" parTransId="{9A9E467A-B9B6-42E1-9EE5-66AA9D3B66A9}" sibTransId="{AEAC7005-BF0F-4AC4-8169-5F4F6C3A09C4}"/>
    <dgm:cxn modelId="{1A854B12-2709-40F9-80ED-C6DDEF40B5C8}" type="presOf" srcId="{56AF3722-C4F6-437D-B262-512C51F3D313}" destId="{A797E208-BE13-4BAB-A7A7-0D6B938E56C0}" srcOrd="0" destOrd="2" presId="urn:microsoft.com/office/officeart/2009/3/layout/IncreasingArrowsProcess"/>
    <dgm:cxn modelId="{41B3F8D1-CF74-4578-8B27-187288176843}" srcId="{3CDEB8AA-CE38-4FBC-88F1-AA18B46A72D9}" destId="{C19455A8-C3A2-4B97-8CDE-00AFE989403B}" srcOrd="0" destOrd="0" parTransId="{8472A701-6E87-48AF-B15C-6412B14C8BE2}" sibTransId="{FABA94FF-9A1D-4CE5-A802-3AE95C1314D4}"/>
    <dgm:cxn modelId="{CC81AF2F-E938-4BFE-96D1-2CDE2A0F8B9C}" type="presOf" srcId="{2C36D4FD-88E7-4707-9394-C3A598C8F695}" destId="{06B21532-2408-4BC4-A0C0-1C08BF2CACCD}" srcOrd="0" destOrd="0" presId="urn:microsoft.com/office/officeart/2009/3/layout/IncreasingArrowsProcess"/>
    <dgm:cxn modelId="{4C5B029F-C92A-459A-A638-28D890E12616}" type="presOf" srcId="{EAFB83EB-81DC-4181-B71A-4AF01796DCE6}" destId="{0B937EF9-1F03-4A6F-8C88-2E7490F8DB81}" srcOrd="0" destOrd="2" presId="urn:microsoft.com/office/officeart/2009/3/layout/IncreasingArrowsProcess"/>
    <dgm:cxn modelId="{62BB602D-4BED-429C-88FA-CB64D7C8F0E9}" type="presOf" srcId="{E3D839C1-263D-4384-AA1A-685577B3C057}" destId="{D595AABB-08D4-448B-9645-E4D82FF96C81}" srcOrd="0" destOrd="1" presId="urn:microsoft.com/office/officeart/2009/3/layout/IncreasingArrowsProcess"/>
    <dgm:cxn modelId="{99834474-CAEC-41CA-A59D-00E922D57485}" type="presOf" srcId="{790B550D-2DDF-4554-BE57-1CD29C0C0BE5}" destId="{3BFB1B2F-22FE-44EB-A992-F8F7708B81CD}" srcOrd="0" destOrd="0" presId="urn:microsoft.com/office/officeart/2009/3/layout/IncreasingArrowsProcess"/>
    <dgm:cxn modelId="{DBD61404-A1F7-4430-A7E8-1498372030C5}" type="presOf" srcId="{892FDBB3-E072-47FD-96A1-D7FEFA502E77}" destId="{0B937EF9-1F03-4A6F-8C88-2E7490F8DB81}" srcOrd="0" destOrd="3" presId="urn:microsoft.com/office/officeart/2009/3/layout/IncreasingArrowsProcess"/>
    <dgm:cxn modelId="{733D80FC-F65F-45ED-A60F-61BC05E9C1A2}" type="presOf" srcId="{F79C6165-6A97-4F6E-9E6A-7C504BAB15B3}" destId="{D595AABB-08D4-448B-9645-E4D82FF96C81}" srcOrd="0" destOrd="3" presId="urn:microsoft.com/office/officeart/2009/3/layout/IncreasingArrowsProcess"/>
    <dgm:cxn modelId="{D4CCC74E-BC28-4D75-90BF-03513A44EED0}" srcId="{BE503FA6-C4A7-45E8-97B4-3BBE2EB78A6B}" destId="{1629AF76-8739-4006-A0C9-B7856DD4AE2A}" srcOrd="0" destOrd="0" parTransId="{A746A6AE-0B99-4D78-B9D5-8919E32440EC}" sibTransId="{F0330A60-95E4-451F-AB23-A13878E67E3B}"/>
    <dgm:cxn modelId="{EB1BD4BC-7E3B-4DB9-B80C-06A4A6C99A6D}" srcId="{2C36D4FD-88E7-4707-9394-C3A598C8F695}" destId="{BE503FA6-C4A7-45E8-97B4-3BBE2EB78A6B}" srcOrd="2" destOrd="0" parTransId="{5E8B748F-E0EF-4BA3-83F2-7C158C38DCBE}" sibTransId="{3BAA719C-BF1B-4398-8A3C-3A492A1C0E97}"/>
    <dgm:cxn modelId="{50EDF46E-0089-4FA7-A27D-175332609B2D}" type="presOf" srcId="{04968516-6C1E-483E-8F00-962E91B6669E}" destId="{D595AABB-08D4-448B-9645-E4D82FF96C81}" srcOrd="0" destOrd="2" presId="urn:microsoft.com/office/officeart/2009/3/layout/IncreasingArrowsProcess"/>
    <dgm:cxn modelId="{0B58FDAD-70A9-4A39-8885-53FE4E485B21}" srcId="{2C36D4FD-88E7-4707-9394-C3A598C8F695}" destId="{790B550D-2DDF-4554-BE57-1CD29C0C0BE5}" srcOrd="1" destOrd="0" parTransId="{4C91ABB4-F353-41A0-BF02-92A742936EBA}" sibTransId="{533DA4CC-7FA5-442E-80A8-695ADD2FD069}"/>
    <dgm:cxn modelId="{7E70DC2A-B1A9-4425-A43E-CDF7E5D62CD2}" type="presOf" srcId="{C19455A8-C3A2-4B97-8CDE-00AFE989403B}" destId="{D595AABB-08D4-448B-9645-E4D82FF96C81}" srcOrd="0" destOrd="0" presId="urn:microsoft.com/office/officeart/2009/3/layout/IncreasingArrowsProcess"/>
    <dgm:cxn modelId="{33C14706-5287-4CFA-9C84-5E0B4C2D76D4}" srcId="{790B550D-2DDF-4554-BE57-1CD29C0C0BE5}" destId="{C5ECEDB3-B5AA-4FB1-9F8D-0DF9F093377A}" srcOrd="1" destOrd="0" parTransId="{D524979C-5CF6-42FE-8BBB-FDC6795F57AE}" sibTransId="{6A1B2E75-BEEC-4444-ADF2-8648AD15A99E}"/>
    <dgm:cxn modelId="{72BA9AB9-FCFB-410E-992E-B4B3F5C1C49C}" srcId="{3CDEB8AA-CE38-4FBC-88F1-AA18B46A72D9}" destId="{E3D839C1-263D-4384-AA1A-685577B3C057}" srcOrd="1" destOrd="0" parTransId="{41E556B1-8F6F-42B5-9347-D7EEDD36B4A2}" sibTransId="{398ADCA1-30DB-41AA-AFFC-7260771BFC5F}"/>
    <dgm:cxn modelId="{C1B72000-0E01-4475-8D9B-DB6E807F08C8}" type="presOf" srcId="{3CDEB8AA-CE38-4FBC-88F1-AA18B46A72D9}" destId="{0816A230-B189-487C-BD7B-B5FB81B31B6B}" srcOrd="0" destOrd="0" presId="urn:microsoft.com/office/officeart/2009/3/layout/IncreasingArrowsProcess"/>
    <dgm:cxn modelId="{B3DE838E-AC16-4BE6-B38D-CF2B2AD031A7}" srcId="{790B550D-2DDF-4554-BE57-1CD29C0C0BE5}" destId="{B019F7C9-BFB0-48E0-91B6-A7124693ACE5}" srcOrd="0" destOrd="0" parTransId="{998E08A5-4B87-45F3-8071-79ACF796343F}" sibTransId="{02F045D2-52C7-4BD6-A15B-58A02D4D071F}"/>
    <dgm:cxn modelId="{52404372-E366-4F5E-B9CC-525DD3D4A5E9}" srcId="{3CDEB8AA-CE38-4FBC-88F1-AA18B46A72D9}" destId="{04968516-6C1E-483E-8F00-962E91B6669E}" srcOrd="2" destOrd="0" parTransId="{FCC1B370-D9E6-456D-8C97-3D4010A64A12}" sibTransId="{DC25CD9C-BBAD-494C-A22C-54E22090863B}"/>
    <dgm:cxn modelId="{0E7490F1-BC7B-43A1-B6D1-9B341EDE06A2}" type="presOf" srcId="{B019F7C9-BFB0-48E0-91B6-A7124693ACE5}" destId="{A797E208-BE13-4BAB-A7A7-0D6B938E56C0}" srcOrd="0" destOrd="0" presId="urn:microsoft.com/office/officeart/2009/3/layout/IncreasingArrowsProcess"/>
    <dgm:cxn modelId="{13D34AAF-7E04-4CE6-9C3B-6494AE9D7DD4}" srcId="{3CDEB8AA-CE38-4FBC-88F1-AA18B46A72D9}" destId="{F79C6165-6A97-4F6E-9E6A-7C504BAB15B3}" srcOrd="3" destOrd="0" parTransId="{8D3FC165-EABD-432C-A8B8-2D731BB69E26}" sibTransId="{8C1701DE-DFB4-4B0F-B095-07308AA5C0B1}"/>
    <dgm:cxn modelId="{26A85B43-73D7-4DB1-B982-2174D972F4BB}" type="presOf" srcId="{1629AF76-8739-4006-A0C9-B7856DD4AE2A}" destId="{0B937EF9-1F03-4A6F-8C88-2E7490F8DB81}" srcOrd="0" destOrd="0" presId="urn:microsoft.com/office/officeart/2009/3/layout/IncreasingArrowsProcess"/>
    <dgm:cxn modelId="{B1FD49E4-C6AB-4077-A78B-1310C2BB7EA0}" type="presOf" srcId="{BE503FA6-C4A7-45E8-97B4-3BBE2EB78A6B}" destId="{3C62500B-BCAA-4AC3-B227-1F1DCFEA4054}" srcOrd="0" destOrd="0" presId="urn:microsoft.com/office/officeart/2009/3/layout/IncreasingArrowsProcess"/>
    <dgm:cxn modelId="{44174732-F6E5-4E57-87D1-8766F9681477}" type="presParOf" srcId="{06B21532-2408-4BC4-A0C0-1C08BF2CACCD}" destId="{0816A230-B189-487C-BD7B-B5FB81B31B6B}" srcOrd="0" destOrd="0" presId="urn:microsoft.com/office/officeart/2009/3/layout/IncreasingArrowsProcess"/>
    <dgm:cxn modelId="{9A5E7E05-910E-4EFA-AFB2-A580CBD059F1}" type="presParOf" srcId="{06B21532-2408-4BC4-A0C0-1C08BF2CACCD}" destId="{D595AABB-08D4-448B-9645-E4D82FF96C81}" srcOrd="1" destOrd="0" presId="urn:microsoft.com/office/officeart/2009/3/layout/IncreasingArrowsProcess"/>
    <dgm:cxn modelId="{EFB627DB-1DCA-4C2F-A675-0E60ED72953F}" type="presParOf" srcId="{06B21532-2408-4BC4-A0C0-1C08BF2CACCD}" destId="{3BFB1B2F-22FE-44EB-A992-F8F7708B81CD}" srcOrd="2" destOrd="0" presId="urn:microsoft.com/office/officeart/2009/3/layout/IncreasingArrowsProcess"/>
    <dgm:cxn modelId="{A01F300E-E34F-4462-871B-A117D66A3E6C}" type="presParOf" srcId="{06B21532-2408-4BC4-A0C0-1C08BF2CACCD}" destId="{A797E208-BE13-4BAB-A7A7-0D6B938E56C0}" srcOrd="3" destOrd="0" presId="urn:microsoft.com/office/officeart/2009/3/layout/IncreasingArrowsProcess"/>
    <dgm:cxn modelId="{B942AC03-66C2-42A7-8BEB-FFDE8C687886}" type="presParOf" srcId="{06B21532-2408-4BC4-A0C0-1C08BF2CACCD}" destId="{3C62500B-BCAA-4AC3-B227-1F1DCFEA4054}" srcOrd="4" destOrd="0" presId="urn:microsoft.com/office/officeart/2009/3/layout/IncreasingArrowsProcess"/>
    <dgm:cxn modelId="{9D5D4666-79D2-4F56-B10E-8FBB727404E8}" type="presParOf" srcId="{06B21532-2408-4BC4-A0C0-1C08BF2CACCD}" destId="{0B937EF9-1F03-4A6F-8C88-2E7490F8DB81}"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60212-EA90-43E6-BBFD-5AB754E6F1E3}" type="doc">
      <dgm:prSet loTypeId="urn:microsoft.com/office/officeart/2005/8/layout/equation2" loCatId="process" qsTypeId="urn:microsoft.com/office/officeart/2005/8/quickstyle/simple1" qsCatId="simple" csTypeId="urn:microsoft.com/office/officeart/2005/8/colors/accent0_2" csCatId="mainScheme" phldr="1"/>
      <dgm:spPr/>
    </dgm:pt>
    <dgm:pt modelId="{D9690A0A-D3F4-45B6-A771-A2C25A839806}">
      <dgm:prSet phldrT="[Text]" custT="1"/>
      <dgm:spPr/>
      <dgm:t>
        <a:bodyPr/>
        <a:lstStyle/>
        <a:p>
          <a:r>
            <a:rPr lang="ro-RO" sz="1000" dirty="0" smtClean="0">
              <a:solidFill>
                <a:srgbClr val="FF0000"/>
              </a:solidFill>
            </a:rPr>
            <a:t>EXPRIMĂ O </a:t>
          </a:r>
          <a:r>
            <a:rPr lang="ro-RO" sz="1000" b="1" dirty="0" smtClean="0">
              <a:solidFill>
                <a:srgbClr val="FF0000"/>
              </a:solidFill>
            </a:rPr>
            <a:t>PĂRERE PERSONALĂ FAȚĂ DE ACEASTĂ SITUAȚIE, ÎN CARE SĂ DESCRII TRĂIRILE ȘI SENTIMENTELE CELOR AFECTAȚI DE HOLOCAUST</a:t>
          </a:r>
          <a:endParaRPr lang="en-US" sz="1000" b="1" dirty="0">
            <a:solidFill>
              <a:srgbClr val="FF0000"/>
            </a:solidFill>
          </a:endParaRPr>
        </a:p>
      </dgm:t>
    </dgm:pt>
    <dgm:pt modelId="{4108BFC7-C810-45A2-B2F2-60C23791E59C}" type="parTrans" cxnId="{AD54E529-B138-45A1-A5C8-2510D01D4221}">
      <dgm:prSet/>
      <dgm:spPr/>
      <dgm:t>
        <a:bodyPr/>
        <a:lstStyle/>
        <a:p>
          <a:endParaRPr lang="en-US"/>
        </a:p>
      </dgm:t>
    </dgm:pt>
    <dgm:pt modelId="{5E5436A4-CE7E-46CB-A026-5F8E9A996D95}" type="sibTrans" cxnId="{AD54E529-B138-45A1-A5C8-2510D01D4221}">
      <dgm:prSet/>
      <dgm:spPr/>
      <dgm:t>
        <a:bodyPr/>
        <a:lstStyle/>
        <a:p>
          <a:endParaRPr lang="en-US"/>
        </a:p>
      </dgm:t>
    </dgm:pt>
    <dgm:pt modelId="{15FCD37F-5DA9-4F42-87B6-4D76CF2D57AC}">
      <dgm:prSet phldrT="[Text]" custT="1"/>
      <dgm:spPr/>
      <dgm:t>
        <a:bodyPr/>
        <a:lstStyle/>
        <a:p>
          <a:r>
            <a:rPr lang="ro-RO" sz="1200" dirty="0" smtClean="0">
              <a:solidFill>
                <a:srgbClr val="FF0000"/>
              </a:solidFill>
              <a:latin typeface="Times New Roman" panose="02020603050405020304" pitchFamily="18" charset="0"/>
              <a:cs typeface="Times New Roman" panose="02020603050405020304" pitchFamily="18" charset="0"/>
            </a:rPr>
            <a:t>UTILIZÂND </a:t>
          </a:r>
          <a:r>
            <a:rPr lang="ro-RO" sz="1200" b="1" i="1" dirty="0" smtClean="0">
              <a:solidFill>
                <a:srgbClr val="FF0000"/>
              </a:solidFill>
              <a:latin typeface="Times New Roman" panose="02020603050405020304" pitchFamily="18" charset="0"/>
              <a:cs typeface="Times New Roman" panose="02020603050405020304" pitchFamily="18" charset="0"/>
            </a:rPr>
            <a:t>brainstorming-ul, </a:t>
          </a:r>
          <a:r>
            <a:rPr lang="ro-RO" sz="1200" dirty="0" smtClean="0">
              <a:solidFill>
                <a:srgbClr val="FF0000"/>
              </a:solidFill>
              <a:latin typeface="Times New Roman" panose="02020603050405020304" pitchFamily="18" charset="0"/>
              <a:cs typeface="Times New Roman" panose="02020603050405020304" pitchFamily="18" charset="0"/>
            </a:rPr>
            <a:t>IDENTIFICAȚI METODE DE PREVENIRE ÎN VIITOR A UNUI EVENIMENT ASEMĂNĂTOR HOLOCAUSTULUI</a:t>
          </a:r>
          <a:endParaRPr lang="en-US" sz="1200" dirty="0">
            <a:solidFill>
              <a:srgbClr val="FF0000"/>
            </a:solidFill>
            <a:latin typeface="Times New Roman" panose="02020603050405020304" pitchFamily="18" charset="0"/>
            <a:cs typeface="Times New Roman" panose="02020603050405020304" pitchFamily="18" charset="0"/>
          </a:endParaRPr>
        </a:p>
      </dgm:t>
    </dgm:pt>
    <dgm:pt modelId="{A5AB3A9B-EEF0-42B9-BD22-47843EDA6639}" type="parTrans" cxnId="{AAF5311C-D580-4AF3-AB22-A99134F7F41B}">
      <dgm:prSet/>
      <dgm:spPr/>
      <dgm:t>
        <a:bodyPr/>
        <a:lstStyle/>
        <a:p>
          <a:endParaRPr lang="en-US"/>
        </a:p>
      </dgm:t>
    </dgm:pt>
    <dgm:pt modelId="{9A926687-A45D-431E-AE0D-088B93001D9D}" type="sibTrans" cxnId="{AAF5311C-D580-4AF3-AB22-A99134F7F41B}">
      <dgm:prSet/>
      <dgm:spPr/>
      <dgm:t>
        <a:bodyPr/>
        <a:lstStyle/>
        <a:p>
          <a:endParaRPr lang="en-US"/>
        </a:p>
      </dgm:t>
    </dgm:pt>
    <dgm:pt modelId="{DA1BBFEF-33F5-4AA0-A536-6243B48A037F}" type="pres">
      <dgm:prSet presAssocID="{6AB60212-EA90-43E6-BBFD-5AB754E6F1E3}" presName="Name0" presStyleCnt="0">
        <dgm:presLayoutVars>
          <dgm:dir/>
          <dgm:resizeHandles val="exact"/>
        </dgm:presLayoutVars>
      </dgm:prSet>
      <dgm:spPr/>
    </dgm:pt>
    <dgm:pt modelId="{0E04D81D-9A52-4345-AF7B-40DC96487E77}" type="pres">
      <dgm:prSet presAssocID="{6AB60212-EA90-43E6-BBFD-5AB754E6F1E3}" presName="vNodes" presStyleCnt="0"/>
      <dgm:spPr/>
    </dgm:pt>
    <dgm:pt modelId="{8BCDF3D1-389C-4DAC-A244-1002F502CC84}" type="pres">
      <dgm:prSet presAssocID="{D9690A0A-D3F4-45B6-A771-A2C25A839806}" presName="node" presStyleLbl="node1" presStyleIdx="0" presStyleCnt="2" custScaleX="201216" custScaleY="185501" custLinFactNeighborX="12955" custLinFactNeighborY="-25529">
        <dgm:presLayoutVars>
          <dgm:bulletEnabled val="1"/>
        </dgm:presLayoutVars>
      </dgm:prSet>
      <dgm:spPr/>
      <dgm:t>
        <a:bodyPr/>
        <a:lstStyle/>
        <a:p>
          <a:endParaRPr lang="en-US"/>
        </a:p>
      </dgm:t>
    </dgm:pt>
    <dgm:pt modelId="{D64DC779-F230-4E2E-AD75-A5D696E9D8C3}" type="pres">
      <dgm:prSet presAssocID="{6AB60212-EA90-43E6-BBFD-5AB754E6F1E3}" presName="sibTransLast" presStyleLbl="sibTrans2D1" presStyleIdx="0" presStyleCnt="1"/>
      <dgm:spPr/>
      <dgm:t>
        <a:bodyPr/>
        <a:lstStyle/>
        <a:p>
          <a:endParaRPr lang="en-US"/>
        </a:p>
      </dgm:t>
    </dgm:pt>
    <dgm:pt modelId="{D5731623-B982-46BD-A0AF-EAFA5C7D76CB}" type="pres">
      <dgm:prSet presAssocID="{6AB60212-EA90-43E6-BBFD-5AB754E6F1E3}" presName="connectorText" presStyleLbl="sibTrans2D1" presStyleIdx="0" presStyleCnt="1"/>
      <dgm:spPr/>
      <dgm:t>
        <a:bodyPr/>
        <a:lstStyle/>
        <a:p>
          <a:endParaRPr lang="en-US"/>
        </a:p>
      </dgm:t>
    </dgm:pt>
    <dgm:pt modelId="{FA9B45DF-5126-4836-ADC9-A8FFBBD49419}" type="pres">
      <dgm:prSet presAssocID="{6AB60212-EA90-43E6-BBFD-5AB754E6F1E3}" presName="lastNode" presStyleLbl="node1" presStyleIdx="1" presStyleCnt="2" custScaleX="128373" custScaleY="124371">
        <dgm:presLayoutVars>
          <dgm:bulletEnabled val="1"/>
        </dgm:presLayoutVars>
      </dgm:prSet>
      <dgm:spPr/>
      <dgm:t>
        <a:bodyPr/>
        <a:lstStyle/>
        <a:p>
          <a:endParaRPr lang="en-US"/>
        </a:p>
      </dgm:t>
    </dgm:pt>
  </dgm:ptLst>
  <dgm:cxnLst>
    <dgm:cxn modelId="{35EC752A-4077-4932-B240-4094D401D10B}" type="presOf" srcId="{5E5436A4-CE7E-46CB-A026-5F8E9A996D95}" destId="{D5731623-B982-46BD-A0AF-EAFA5C7D76CB}" srcOrd="1" destOrd="0" presId="urn:microsoft.com/office/officeart/2005/8/layout/equation2"/>
    <dgm:cxn modelId="{B4806D31-D1AB-442F-943B-3B95401C07D7}" type="presOf" srcId="{D9690A0A-D3F4-45B6-A771-A2C25A839806}" destId="{8BCDF3D1-389C-4DAC-A244-1002F502CC84}" srcOrd="0" destOrd="0" presId="urn:microsoft.com/office/officeart/2005/8/layout/equation2"/>
    <dgm:cxn modelId="{AD54E529-B138-45A1-A5C8-2510D01D4221}" srcId="{6AB60212-EA90-43E6-BBFD-5AB754E6F1E3}" destId="{D9690A0A-D3F4-45B6-A771-A2C25A839806}" srcOrd="0" destOrd="0" parTransId="{4108BFC7-C810-45A2-B2F2-60C23791E59C}" sibTransId="{5E5436A4-CE7E-46CB-A026-5F8E9A996D95}"/>
    <dgm:cxn modelId="{549BA73C-E544-4B80-A82F-55D0F5CAFAA7}" type="presOf" srcId="{6AB60212-EA90-43E6-BBFD-5AB754E6F1E3}" destId="{DA1BBFEF-33F5-4AA0-A536-6243B48A037F}" srcOrd="0" destOrd="0" presId="urn:microsoft.com/office/officeart/2005/8/layout/equation2"/>
    <dgm:cxn modelId="{185FFB30-FE9B-4F84-8687-D44A442D5ADC}" type="presOf" srcId="{15FCD37F-5DA9-4F42-87B6-4D76CF2D57AC}" destId="{FA9B45DF-5126-4836-ADC9-A8FFBBD49419}" srcOrd="0" destOrd="0" presId="urn:microsoft.com/office/officeart/2005/8/layout/equation2"/>
    <dgm:cxn modelId="{AAF5311C-D580-4AF3-AB22-A99134F7F41B}" srcId="{6AB60212-EA90-43E6-BBFD-5AB754E6F1E3}" destId="{15FCD37F-5DA9-4F42-87B6-4D76CF2D57AC}" srcOrd="1" destOrd="0" parTransId="{A5AB3A9B-EEF0-42B9-BD22-47843EDA6639}" sibTransId="{9A926687-A45D-431E-AE0D-088B93001D9D}"/>
    <dgm:cxn modelId="{3231B564-94FF-4220-B891-EF579CF941BC}" type="presOf" srcId="{5E5436A4-CE7E-46CB-A026-5F8E9A996D95}" destId="{D64DC779-F230-4E2E-AD75-A5D696E9D8C3}" srcOrd="0" destOrd="0" presId="urn:microsoft.com/office/officeart/2005/8/layout/equation2"/>
    <dgm:cxn modelId="{95B80913-4D24-41BB-8A92-DF57EB985379}" type="presParOf" srcId="{DA1BBFEF-33F5-4AA0-A536-6243B48A037F}" destId="{0E04D81D-9A52-4345-AF7B-40DC96487E77}" srcOrd="0" destOrd="0" presId="urn:microsoft.com/office/officeart/2005/8/layout/equation2"/>
    <dgm:cxn modelId="{94A78A62-838D-432F-98B3-44D80A622C9C}" type="presParOf" srcId="{0E04D81D-9A52-4345-AF7B-40DC96487E77}" destId="{8BCDF3D1-389C-4DAC-A244-1002F502CC84}" srcOrd="0" destOrd="0" presId="urn:microsoft.com/office/officeart/2005/8/layout/equation2"/>
    <dgm:cxn modelId="{243A3C3D-44E1-4BE8-A477-DD5D93F529DA}" type="presParOf" srcId="{DA1BBFEF-33F5-4AA0-A536-6243B48A037F}" destId="{D64DC779-F230-4E2E-AD75-A5D696E9D8C3}" srcOrd="1" destOrd="0" presId="urn:microsoft.com/office/officeart/2005/8/layout/equation2"/>
    <dgm:cxn modelId="{FE9C34EF-1B4A-409B-A61D-BCAD9C359FB0}" type="presParOf" srcId="{D64DC779-F230-4E2E-AD75-A5D696E9D8C3}" destId="{D5731623-B982-46BD-A0AF-EAFA5C7D76CB}" srcOrd="0" destOrd="0" presId="urn:microsoft.com/office/officeart/2005/8/layout/equation2"/>
    <dgm:cxn modelId="{009C802F-F9C8-4E14-AF57-988BDB839D0E}" type="presParOf" srcId="{DA1BBFEF-33F5-4AA0-A536-6243B48A037F}" destId="{FA9B45DF-5126-4836-ADC9-A8FFBBD4941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6A230-B189-487C-BD7B-B5FB81B31B6B}">
      <dsp:nvSpPr>
        <dsp:cNvPr id="0" name=""/>
        <dsp:cNvSpPr/>
      </dsp:nvSpPr>
      <dsp:spPr>
        <a:xfrm>
          <a:off x="498081" y="-130715"/>
          <a:ext cx="8790273" cy="128019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3232" numCol="1" spcCol="1270" anchor="ctr" anchorCtr="0">
          <a:noAutofit/>
        </a:bodyPr>
        <a:lstStyle/>
        <a:p>
          <a:pPr lvl="0" algn="l" defTabSz="977900">
            <a:lnSpc>
              <a:spcPct val="90000"/>
            </a:lnSpc>
            <a:spcBef>
              <a:spcPct val="0"/>
            </a:spcBef>
            <a:spcAft>
              <a:spcPct val="35000"/>
            </a:spcAft>
          </a:pPr>
          <a:r>
            <a:rPr lang="ro-RO" sz="2200" kern="1200" dirty="0" smtClean="0"/>
            <a:t>                 </a:t>
          </a:r>
          <a:r>
            <a:rPr lang="ro-RO" sz="2200" b="1" kern="1200" dirty="0" smtClean="0"/>
            <a:t>3.ETAPELE DE IMPLEMENTARE ALE HOLOCAUSTULUI </a:t>
          </a:r>
          <a:endParaRPr lang="en-US" sz="2200" b="1" kern="1200" dirty="0"/>
        </a:p>
      </dsp:txBody>
      <dsp:txXfrm>
        <a:off x="498081" y="189335"/>
        <a:ext cx="8470224" cy="640099"/>
      </dsp:txXfrm>
    </dsp:sp>
    <dsp:sp modelId="{D595AABB-08D4-448B-9645-E4D82FF96C81}">
      <dsp:nvSpPr>
        <dsp:cNvPr id="0" name=""/>
        <dsp:cNvSpPr/>
      </dsp:nvSpPr>
      <dsp:spPr>
        <a:xfrm>
          <a:off x="439912" y="714600"/>
          <a:ext cx="2823741" cy="2749936"/>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o-RO" sz="1400" kern="1200" dirty="0" smtClean="0">
              <a:latin typeface="Times New Roman" panose="02020603050405020304" pitchFamily="18" charset="0"/>
              <a:cs typeface="Times New Roman" panose="02020603050405020304" pitchFamily="18" charset="0"/>
            </a:rPr>
            <a:t>1933- Boicotarea magazinelor evreiești</a:t>
          </a:r>
          <a:endParaRPr lang="en-US" sz="1400" kern="1200" dirty="0">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o-RO" sz="1400" kern="1200" dirty="0" smtClean="0">
              <a:solidFill>
                <a:srgbClr val="FF0000"/>
              </a:solidFill>
            </a:rPr>
            <a:t>1933</a:t>
          </a:r>
          <a:r>
            <a:rPr lang="ro-RO" sz="1400" kern="1200" dirty="0" smtClean="0"/>
            <a:t>- </a:t>
          </a:r>
          <a:r>
            <a:rPr lang="ro-RO" sz="1400" kern="1200" dirty="0" smtClean="0">
              <a:latin typeface="Times New Roman" panose="02020603050405020304" pitchFamily="18" charset="0"/>
              <a:cs typeface="Times New Roman" panose="02020603050405020304" pitchFamily="18" charset="0"/>
            </a:rPr>
            <a:t>Înființarea primului lagăr de concentrare Dachau – 22 martie</a:t>
          </a:r>
        </a:p>
        <a:p>
          <a:pPr lvl="0" algn="l" defTabSz="622300">
            <a:lnSpc>
              <a:spcPct val="90000"/>
            </a:lnSpc>
            <a:spcBef>
              <a:spcPct val="0"/>
            </a:spcBef>
            <a:spcAft>
              <a:spcPct val="35000"/>
            </a:spcAft>
          </a:pPr>
          <a:r>
            <a:rPr lang="ro-RO" sz="1400" kern="1200" dirty="0" smtClean="0">
              <a:solidFill>
                <a:srgbClr val="FF0000"/>
              </a:solidFill>
              <a:latin typeface="Times New Roman" panose="02020603050405020304" pitchFamily="18" charset="0"/>
              <a:cs typeface="Times New Roman" panose="02020603050405020304" pitchFamily="18" charset="0"/>
            </a:rPr>
            <a:t>1935</a:t>
          </a:r>
          <a:r>
            <a:rPr lang="ro-RO" sz="1400" kern="1200" dirty="0" smtClean="0">
              <a:latin typeface="Times New Roman" panose="02020603050405020304" pitchFamily="18" charset="0"/>
              <a:cs typeface="Times New Roman" panose="02020603050405020304" pitchFamily="18" charset="0"/>
            </a:rPr>
            <a:t> –</a:t>
          </a:r>
          <a:r>
            <a:rPr lang="ro-RO" sz="1400" b="1" kern="1200" dirty="0" smtClean="0">
              <a:latin typeface="Times New Roman" panose="02020603050405020304" pitchFamily="18" charset="0"/>
              <a:cs typeface="Times New Roman" panose="02020603050405020304" pitchFamily="18" charset="0"/>
            </a:rPr>
            <a:t>legile de la Nurnberg </a:t>
          </a:r>
          <a:r>
            <a:rPr lang="ro-RO" sz="1400" kern="1200" dirty="0" smtClean="0">
              <a:latin typeface="Times New Roman" panose="02020603050405020304" pitchFamily="18" charset="0"/>
              <a:cs typeface="Times New Roman" panose="02020603050405020304" pitchFamily="18" charset="0"/>
            </a:rPr>
            <a:t>prin care evreii și-au pierdut statutul de cetățeni și  totate drepturile civile</a:t>
          </a:r>
        </a:p>
        <a:p>
          <a:pPr lvl="0" algn="l" defTabSz="622300">
            <a:lnSpc>
              <a:spcPct val="90000"/>
            </a:lnSpc>
            <a:spcBef>
              <a:spcPct val="0"/>
            </a:spcBef>
            <a:spcAft>
              <a:spcPct val="35000"/>
            </a:spcAft>
          </a:pPr>
          <a:r>
            <a:rPr lang="ro-RO" sz="1400" kern="1200" dirty="0" smtClean="0">
              <a:solidFill>
                <a:srgbClr val="FF0000"/>
              </a:solidFill>
              <a:latin typeface="Times New Roman" panose="02020603050405020304" pitchFamily="18" charset="0"/>
              <a:cs typeface="Times New Roman" panose="02020603050405020304" pitchFamily="18" charset="0"/>
            </a:rPr>
            <a:t>1936</a:t>
          </a:r>
          <a:r>
            <a:rPr lang="ro-RO" sz="1400" kern="1200" dirty="0" smtClean="0">
              <a:latin typeface="Times New Roman" panose="02020603050405020304" pitchFamily="18" charset="0"/>
              <a:cs typeface="Times New Roman" panose="02020603050405020304" pitchFamily="18" charset="0"/>
            </a:rPr>
            <a:t> – </a:t>
          </a:r>
          <a:r>
            <a:rPr lang="ro-RO" sz="1400" b="1" kern="1200" dirty="0" smtClean="0">
              <a:latin typeface="Times New Roman" panose="02020603050405020304" pitchFamily="18" charset="0"/>
              <a:cs typeface="Times New Roman" panose="02020603050405020304" pitchFamily="18" charset="0"/>
            </a:rPr>
            <a:t>Excluderea evreilor </a:t>
          </a:r>
          <a:r>
            <a:rPr lang="ro-RO" sz="1400" kern="1200" dirty="0" smtClean="0">
              <a:latin typeface="Times New Roman" panose="02020603050405020304" pitchFamily="18" charset="0"/>
              <a:cs typeface="Times New Roman" panose="02020603050405020304" pitchFamily="18" charset="0"/>
            </a:rPr>
            <a:t>din toate posturile care aveau legătură cu </a:t>
          </a:r>
          <a:r>
            <a:rPr lang="ro-RO" sz="1400" b="1" kern="1200" dirty="0" smtClean="0">
              <a:latin typeface="Times New Roman" panose="02020603050405020304" pitchFamily="18" charset="0"/>
              <a:cs typeface="Times New Roman" panose="02020603050405020304" pitchFamily="18" charset="0"/>
            </a:rPr>
            <a:t>educația, politica sau industria</a:t>
          </a:r>
          <a:endParaRPr lang="en-US" sz="1400" b="1" kern="1200" dirty="0">
            <a:latin typeface="Times New Roman" panose="02020603050405020304" pitchFamily="18" charset="0"/>
            <a:cs typeface="Times New Roman" panose="02020603050405020304" pitchFamily="18" charset="0"/>
          </a:endParaRPr>
        </a:p>
      </dsp:txBody>
      <dsp:txXfrm>
        <a:off x="439912" y="714600"/>
        <a:ext cx="2823741" cy="2749936"/>
      </dsp:txXfrm>
    </dsp:sp>
    <dsp:sp modelId="{3BFB1B2F-22FE-44EB-A992-F8F7708B81CD}">
      <dsp:nvSpPr>
        <dsp:cNvPr id="0" name=""/>
        <dsp:cNvSpPr/>
      </dsp:nvSpPr>
      <dsp:spPr>
        <a:xfrm>
          <a:off x="3205485" y="296017"/>
          <a:ext cx="6082869" cy="128019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3232" numCol="1" spcCol="1270" anchor="ctr" anchorCtr="0">
          <a:noAutofit/>
        </a:bodyPr>
        <a:lstStyle/>
        <a:p>
          <a:pPr lvl="0" algn="l" defTabSz="977900">
            <a:lnSpc>
              <a:spcPct val="90000"/>
            </a:lnSpc>
            <a:spcBef>
              <a:spcPct val="0"/>
            </a:spcBef>
            <a:spcAft>
              <a:spcPct val="35000"/>
            </a:spcAft>
          </a:pPr>
          <a:endParaRPr lang="en-US" sz="2200" kern="1200" dirty="0"/>
        </a:p>
      </dsp:txBody>
      <dsp:txXfrm>
        <a:off x="3205485" y="616067"/>
        <a:ext cx="5762820" cy="640099"/>
      </dsp:txXfrm>
    </dsp:sp>
    <dsp:sp modelId="{A797E208-BE13-4BAB-A7A7-0D6B938E56C0}">
      <dsp:nvSpPr>
        <dsp:cNvPr id="0" name=""/>
        <dsp:cNvSpPr/>
      </dsp:nvSpPr>
      <dsp:spPr>
        <a:xfrm>
          <a:off x="3172644" y="1071098"/>
          <a:ext cx="2744603" cy="2890407"/>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a:p>
        <a:p>
          <a:pPr lvl="0" algn="l" defTabSz="622300">
            <a:lnSpc>
              <a:spcPct val="90000"/>
            </a:lnSpc>
            <a:spcBef>
              <a:spcPct val="0"/>
            </a:spcBef>
            <a:spcAft>
              <a:spcPct val="35000"/>
            </a:spcAft>
          </a:pPr>
          <a:r>
            <a:rPr lang="ro-RO" sz="1400" kern="1200" dirty="0" smtClean="0">
              <a:solidFill>
                <a:srgbClr val="FF0000"/>
              </a:solidFill>
              <a:latin typeface="Times New Roman" panose="02020603050405020304" pitchFamily="18" charset="0"/>
              <a:cs typeface="Times New Roman" panose="02020603050405020304" pitchFamily="18" charset="0"/>
            </a:rPr>
            <a:t>1938 –</a:t>
          </a:r>
          <a:r>
            <a:rPr lang="ro-RO" sz="1400" kern="1200" dirty="0" smtClean="0">
              <a:latin typeface="Times New Roman" panose="02020603050405020304" pitchFamily="18" charset="0"/>
              <a:cs typeface="Times New Roman" panose="02020603050405020304" pitchFamily="18" charset="0"/>
            </a:rPr>
            <a:t> </a:t>
          </a:r>
          <a:r>
            <a:rPr lang="ro-RO" sz="1400" b="1" kern="1200" dirty="0" smtClean="0">
              <a:latin typeface="Times New Roman" panose="02020603050405020304" pitchFamily="18" charset="0"/>
              <a:cs typeface="Times New Roman" panose="02020603050405020304" pitchFamily="18" charset="0"/>
            </a:rPr>
            <a:t>Noaptea de Cristal 9-10 noiembrie</a:t>
          </a:r>
          <a:r>
            <a:rPr lang="ro-RO" sz="1400" kern="1200" dirty="0" smtClean="0">
              <a:latin typeface="Times New Roman" panose="02020603050405020304" pitchFamily="18" charset="0"/>
              <a:cs typeface="Times New Roman" panose="02020603050405020304" pitchFamily="18" charset="0"/>
            </a:rPr>
            <a:t>: 200 de sinagogi distruse, 7500 de magazine vandalizate, 100 de evrei uciși, 30.000 de evrei au fost trimiși în lagăre de concentrare. Elevilor și profesorurilor  li s-a interzis să mai frecventeze școlile publice.</a:t>
          </a:r>
        </a:p>
        <a:p>
          <a:pPr lvl="0" algn="l" defTabSz="622300">
            <a:lnSpc>
              <a:spcPct val="90000"/>
            </a:lnSpc>
            <a:spcBef>
              <a:spcPct val="0"/>
            </a:spcBef>
            <a:spcAft>
              <a:spcPct val="35000"/>
            </a:spcAft>
          </a:pPr>
          <a:r>
            <a:rPr lang="ro-RO" sz="1400" kern="1200" dirty="0" smtClean="0">
              <a:solidFill>
                <a:srgbClr val="FF0000"/>
              </a:solidFill>
              <a:latin typeface="Times New Roman" panose="02020603050405020304" pitchFamily="18" charset="0"/>
              <a:cs typeface="Times New Roman" panose="02020603050405020304" pitchFamily="18" charset="0"/>
            </a:rPr>
            <a:t>1939 </a:t>
          </a:r>
          <a:r>
            <a:rPr lang="ro-RO" sz="1400" kern="1200" dirty="0" smtClean="0">
              <a:latin typeface="Times New Roman" panose="02020603050405020304" pitchFamily="18" charset="0"/>
              <a:cs typeface="Times New Roman" panose="02020603050405020304" pitchFamily="18" charset="0"/>
            </a:rPr>
            <a:t>– </a:t>
          </a:r>
          <a:r>
            <a:rPr lang="ro-RO" sz="1400" b="1" kern="1200" dirty="0" smtClean="0">
              <a:latin typeface="Times New Roman" panose="02020603050405020304" pitchFamily="18" charset="0"/>
              <a:cs typeface="Times New Roman" panose="02020603050405020304" pitchFamily="18" charset="0"/>
            </a:rPr>
            <a:t>Evreii sunt obligați să poarte steaua galbenă a lui David </a:t>
          </a:r>
          <a:r>
            <a:rPr lang="ro-RO" sz="1400" kern="1200" dirty="0" smtClean="0">
              <a:latin typeface="Times New Roman" panose="02020603050405020304" pitchFamily="18" charset="0"/>
              <a:cs typeface="Times New Roman" panose="02020603050405020304" pitchFamily="18" charset="0"/>
            </a:rPr>
            <a:t>– 23 noiembrie</a:t>
          </a:r>
          <a:endParaRPr lang="en-US" sz="1400" kern="1200" dirty="0">
            <a:latin typeface="Times New Roman" panose="02020603050405020304" pitchFamily="18" charset="0"/>
            <a:cs typeface="Times New Roman" panose="02020603050405020304" pitchFamily="18" charset="0"/>
          </a:endParaRPr>
        </a:p>
      </dsp:txBody>
      <dsp:txXfrm>
        <a:off x="3172644" y="1071098"/>
        <a:ext cx="2744603" cy="2890407"/>
      </dsp:txXfrm>
    </dsp:sp>
    <dsp:sp modelId="{3C62500B-BCAA-4AC3-B227-1F1DCFEA4054}">
      <dsp:nvSpPr>
        <dsp:cNvPr id="0" name=""/>
        <dsp:cNvSpPr/>
      </dsp:nvSpPr>
      <dsp:spPr>
        <a:xfrm>
          <a:off x="5912890" y="722750"/>
          <a:ext cx="3375465" cy="128019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3232" numCol="1" spcCol="1270" anchor="ctr" anchorCtr="0">
          <a:noAutofit/>
        </a:bodyPr>
        <a:lstStyle/>
        <a:p>
          <a:pPr lvl="0" algn="l" defTabSz="977900">
            <a:lnSpc>
              <a:spcPct val="90000"/>
            </a:lnSpc>
            <a:spcBef>
              <a:spcPct val="0"/>
            </a:spcBef>
            <a:spcAft>
              <a:spcPct val="35000"/>
            </a:spcAft>
          </a:pPr>
          <a:endParaRPr lang="en-US" sz="2200" kern="1200" dirty="0"/>
        </a:p>
      </dsp:txBody>
      <dsp:txXfrm>
        <a:off x="5912890" y="1042800"/>
        <a:ext cx="3055416" cy="640099"/>
      </dsp:txXfrm>
    </dsp:sp>
    <dsp:sp modelId="{0B937EF9-1F03-4A6F-8C88-2E7490F8DB81}">
      <dsp:nvSpPr>
        <dsp:cNvPr id="0" name=""/>
        <dsp:cNvSpPr/>
      </dsp:nvSpPr>
      <dsp:spPr>
        <a:xfrm>
          <a:off x="5912890" y="1428763"/>
          <a:ext cx="2707404" cy="2992451"/>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a:p>
        <a:p>
          <a:pPr lvl="0" algn="l" defTabSz="622300">
            <a:lnSpc>
              <a:spcPct val="90000"/>
            </a:lnSpc>
            <a:spcBef>
              <a:spcPct val="0"/>
            </a:spcBef>
            <a:spcAft>
              <a:spcPct val="35000"/>
            </a:spcAft>
          </a:pPr>
          <a:r>
            <a:rPr lang="ro-RO" sz="1400" kern="1200" dirty="0" smtClean="0">
              <a:solidFill>
                <a:srgbClr val="FF0000"/>
              </a:solidFill>
              <a:latin typeface="Times New Roman" panose="02020603050405020304" pitchFamily="18" charset="0"/>
              <a:cs typeface="Times New Roman" panose="02020603050405020304" pitchFamily="18" charset="0"/>
            </a:rPr>
            <a:t>1939-1941 </a:t>
          </a:r>
          <a:r>
            <a:rPr lang="ro-RO" sz="1400" kern="1200" dirty="0" smtClean="0">
              <a:latin typeface="Times New Roman" panose="02020603050405020304" pitchFamily="18" charset="0"/>
              <a:cs typeface="Times New Roman" panose="02020603050405020304" pitchFamily="18" charset="0"/>
            </a:rPr>
            <a:t>au fost construite ghetouri în Polonia</a:t>
          </a:r>
        </a:p>
        <a:p>
          <a:pPr lvl="0" algn="l" defTabSz="622300">
            <a:lnSpc>
              <a:spcPct val="90000"/>
            </a:lnSpc>
            <a:spcBef>
              <a:spcPct val="0"/>
            </a:spcBef>
            <a:spcAft>
              <a:spcPct val="35000"/>
            </a:spcAft>
          </a:pPr>
          <a:r>
            <a:rPr lang="ro-RO" sz="1400" kern="1200" dirty="0" smtClean="0">
              <a:solidFill>
                <a:srgbClr val="FF0000"/>
              </a:solidFill>
              <a:latin typeface="Times New Roman" panose="02020603050405020304" pitchFamily="18" charset="0"/>
              <a:cs typeface="Times New Roman" panose="02020603050405020304" pitchFamily="18" charset="0"/>
            </a:rPr>
            <a:t>1942</a:t>
          </a:r>
          <a:r>
            <a:rPr lang="ro-RO" sz="1400" kern="1200" dirty="0" smtClean="0">
              <a:latin typeface="Times New Roman" panose="02020603050405020304" pitchFamily="18" charset="0"/>
              <a:cs typeface="Times New Roman" panose="02020603050405020304" pitchFamily="18" charset="0"/>
            </a:rPr>
            <a:t>  </a:t>
          </a:r>
          <a:r>
            <a:rPr lang="ro-RO" sz="1400" b="1" kern="1200" dirty="0" smtClean="0">
              <a:latin typeface="Times New Roman" panose="02020603050405020304" pitchFamily="18" charset="0"/>
              <a:cs typeface="Times New Roman" panose="02020603050405020304" pitchFamily="18" charset="0"/>
            </a:rPr>
            <a:t>Conferința de la Wannsee </a:t>
          </a:r>
          <a:r>
            <a:rPr lang="ro-RO" sz="1400" kern="1200" dirty="0" smtClean="0">
              <a:latin typeface="Times New Roman" panose="02020603050405020304" pitchFamily="18" charset="0"/>
              <a:cs typeface="Times New Roman" panose="02020603050405020304" pitchFamily="18" charset="0"/>
            </a:rPr>
            <a:t>a adoptat de aplicare a Soluției finale a problemei evreiești</a:t>
          </a:r>
        </a:p>
        <a:p>
          <a:pPr lvl="0" algn="l" defTabSz="622300">
            <a:lnSpc>
              <a:spcPct val="90000"/>
            </a:lnSpc>
            <a:spcBef>
              <a:spcPct val="0"/>
            </a:spcBef>
            <a:spcAft>
              <a:spcPct val="35000"/>
            </a:spcAft>
          </a:pPr>
          <a:r>
            <a:rPr lang="ro-RO" sz="1400" kern="1200" dirty="0" smtClean="0">
              <a:solidFill>
                <a:srgbClr val="FF0000"/>
              </a:solidFill>
              <a:latin typeface="Times New Roman" panose="02020603050405020304" pitchFamily="18" charset="0"/>
              <a:cs typeface="Times New Roman" panose="02020603050405020304" pitchFamily="18" charset="0"/>
            </a:rPr>
            <a:t>1942-1945</a:t>
          </a:r>
          <a:r>
            <a:rPr lang="ro-RO" sz="1400" kern="1200" dirty="0" smtClean="0">
              <a:latin typeface="Times New Roman" panose="02020603050405020304" pitchFamily="18" charset="0"/>
              <a:cs typeface="Times New Roman" panose="02020603050405020304" pitchFamily="18" charset="0"/>
            </a:rPr>
            <a:t> – au loc </a:t>
          </a:r>
          <a:r>
            <a:rPr lang="ro-RO" sz="1400" b="1" kern="1200" dirty="0" smtClean="0">
              <a:latin typeface="Times New Roman" panose="02020603050405020304" pitchFamily="18" charset="0"/>
              <a:cs typeface="Times New Roman" panose="02020603050405020304" pitchFamily="18" charset="0"/>
            </a:rPr>
            <a:t>masacre colective în lagărele de exterminare </a:t>
          </a:r>
          <a:r>
            <a:rPr lang="ro-RO" sz="1400" kern="1200" dirty="0" smtClean="0">
              <a:latin typeface="Times New Roman" panose="02020603050405020304" pitchFamily="18" charset="0"/>
              <a:cs typeface="Times New Roman" panose="02020603050405020304" pitchFamily="18" charset="0"/>
            </a:rPr>
            <a:t>de la Auschwitz, Chelmno, Maidanek, Treblinka, Belzec.</a:t>
          </a:r>
          <a:endParaRPr lang="en-US" sz="1400" kern="1200" dirty="0">
            <a:latin typeface="Times New Roman" panose="02020603050405020304" pitchFamily="18" charset="0"/>
            <a:cs typeface="Times New Roman" panose="02020603050405020304" pitchFamily="18" charset="0"/>
          </a:endParaRPr>
        </a:p>
      </dsp:txBody>
      <dsp:txXfrm>
        <a:off x="5912890" y="1428763"/>
        <a:ext cx="2707404" cy="2992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F3D1-389C-4DAC-A244-1002F502CC84}">
      <dsp:nvSpPr>
        <dsp:cNvPr id="0" name=""/>
        <dsp:cNvSpPr/>
      </dsp:nvSpPr>
      <dsp:spPr>
        <a:xfrm>
          <a:off x="161633" y="851440"/>
          <a:ext cx="2462369" cy="2270058"/>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o-RO" sz="1000" kern="1200" dirty="0" smtClean="0">
              <a:solidFill>
                <a:srgbClr val="FF0000"/>
              </a:solidFill>
            </a:rPr>
            <a:t>EXPRIMĂ O </a:t>
          </a:r>
          <a:r>
            <a:rPr lang="ro-RO" sz="1000" b="1" kern="1200" dirty="0" smtClean="0">
              <a:solidFill>
                <a:srgbClr val="FF0000"/>
              </a:solidFill>
            </a:rPr>
            <a:t>PĂRERE PERSONALĂ FAȚĂ DE ACEASTĂ SITUAȚIE, ÎN CARE SĂ DESCRII TRĂIRILE ȘI SENTIMENTELE CELOR AFECTAȚI DE HOLOCAUST</a:t>
          </a:r>
          <a:endParaRPr lang="en-US" sz="1000" b="1" kern="1200" dirty="0">
            <a:solidFill>
              <a:srgbClr val="FF0000"/>
            </a:solidFill>
          </a:endParaRPr>
        </a:p>
      </dsp:txBody>
      <dsp:txXfrm>
        <a:off x="522239" y="1183882"/>
        <a:ext cx="1741157" cy="1605174"/>
      </dsp:txXfrm>
    </dsp:sp>
    <dsp:sp modelId="{D64DC779-F230-4E2E-AD75-A5D696E9D8C3}">
      <dsp:nvSpPr>
        <dsp:cNvPr id="0" name=""/>
        <dsp:cNvSpPr/>
      </dsp:nvSpPr>
      <dsp:spPr>
        <a:xfrm rot="412298">
          <a:off x="2760507" y="1942720"/>
          <a:ext cx="316085" cy="45523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760848" y="2028093"/>
        <a:ext cx="221260" cy="273140"/>
      </dsp:txXfrm>
    </dsp:sp>
    <dsp:sp modelId="{FA9B45DF-5126-4836-ADC9-A8FFBBD49419}">
      <dsp:nvSpPr>
        <dsp:cNvPr id="0" name=""/>
        <dsp:cNvSpPr/>
      </dsp:nvSpPr>
      <dsp:spPr>
        <a:xfrm>
          <a:off x="3199713" y="1537887"/>
          <a:ext cx="1570957" cy="1521983"/>
        </a:xfrm>
        <a:prstGeom prst="ellipse">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o-RO" sz="1200" kern="1200" dirty="0" smtClean="0">
              <a:solidFill>
                <a:srgbClr val="FF0000"/>
              </a:solidFill>
              <a:latin typeface="Times New Roman" panose="02020603050405020304" pitchFamily="18" charset="0"/>
              <a:cs typeface="Times New Roman" panose="02020603050405020304" pitchFamily="18" charset="0"/>
            </a:rPr>
            <a:t>UTILIZÂND </a:t>
          </a:r>
          <a:r>
            <a:rPr lang="ro-RO" sz="1200" b="1" i="1" kern="1200" dirty="0" smtClean="0">
              <a:solidFill>
                <a:srgbClr val="FF0000"/>
              </a:solidFill>
              <a:latin typeface="Times New Roman" panose="02020603050405020304" pitchFamily="18" charset="0"/>
              <a:cs typeface="Times New Roman" panose="02020603050405020304" pitchFamily="18" charset="0"/>
            </a:rPr>
            <a:t>brainstorming-ul, </a:t>
          </a:r>
          <a:r>
            <a:rPr lang="ro-RO" sz="1200" kern="1200" dirty="0" smtClean="0">
              <a:solidFill>
                <a:srgbClr val="FF0000"/>
              </a:solidFill>
              <a:latin typeface="Times New Roman" panose="02020603050405020304" pitchFamily="18" charset="0"/>
              <a:cs typeface="Times New Roman" panose="02020603050405020304" pitchFamily="18" charset="0"/>
            </a:rPr>
            <a:t>IDENTIFICAȚI METODE DE PREVENIRE ÎN VIITOR A UNUI EVENIMENT ASEMĂNĂTOR HOLOCAUSTULUI</a:t>
          </a:r>
          <a:endParaRPr lang="en-US" sz="1200" kern="1200" dirty="0">
            <a:solidFill>
              <a:srgbClr val="FF0000"/>
            </a:solidFill>
            <a:latin typeface="Times New Roman" panose="02020603050405020304" pitchFamily="18" charset="0"/>
            <a:cs typeface="Times New Roman" panose="02020603050405020304" pitchFamily="18" charset="0"/>
          </a:endParaRPr>
        </a:p>
      </dsp:txBody>
      <dsp:txXfrm>
        <a:off x="3429774" y="1760776"/>
        <a:ext cx="1110835" cy="107620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CCF23-216F-4906-A3EB-210E83026EF6}"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FD161-CBC0-4F26-9A1B-3A8A7E653A26}" type="slidenum">
              <a:rPr lang="en-US" smtClean="0"/>
              <a:t>‹#›</a:t>
            </a:fld>
            <a:endParaRPr lang="en-US"/>
          </a:p>
        </p:txBody>
      </p:sp>
    </p:spTree>
    <p:extLst>
      <p:ext uri="{BB962C8B-B14F-4D97-AF65-F5344CB8AC3E}">
        <p14:creationId xmlns:p14="http://schemas.microsoft.com/office/powerpoint/2010/main" val="3649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7D342D-EC46-43B7-9A86-18E5DA88DCD4}" type="slidenum">
              <a:rPr lang="en-US" altLang="en-US" sz="1300">
                <a:latin typeface="Arial" panose="020B0604020202020204" pitchFamily="34" charset="0"/>
              </a:rPr>
              <a:pPr>
                <a:spcBef>
                  <a:spcPct val="0"/>
                </a:spcBef>
              </a:pPr>
              <a:t>14</a:t>
            </a:fld>
            <a:endParaRPr lang="en-US" altLang="en-US" sz="1300">
              <a:latin typeface="Arial" panose="020B0604020202020204" pitchFamily="34" charset="0"/>
            </a:endParaRPr>
          </a:p>
        </p:txBody>
      </p:sp>
    </p:spTree>
    <p:extLst>
      <p:ext uri="{BB962C8B-B14F-4D97-AF65-F5344CB8AC3E}">
        <p14:creationId xmlns:p14="http://schemas.microsoft.com/office/powerpoint/2010/main" val="266739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3CBB1A-6D3B-43BC-8AA0-6E11E06CEDE2}" type="slidenum">
              <a:rPr lang="en-US" altLang="en-US" sz="1300">
                <a:latin typeface="Arial" panose="020B0604020202020204" pitchFamily="34" charset="0"/>
              </a:rPr>
              <a:pPr>
                <a:spcBef>
                  <a:spcPct val="0"/>
                </a:spcBef>
              </a:pPr>
              <a:t>15</a:t>
            </a:fld>
            <a:endParaRPr lang="en-US" altLang="en-US" sz="1300">
              <a:latin typeface="Arial" panose="020B0604020202020204" pitchFamily="34" charset="0"/>
            </a:endParaRPr>
          </a:p>
        </p:txBody>
      </p:sp>
    </p:spTree>
    <p:extLst>
      <p:ext uri="{BB962C8B-B14F-4D97-AF65-F5344CB8AC3E}">
        <p14:creationId xmlns:p14="http://schemas.microsoft.com/office/powerpoint/2010/main" val="90616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95643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29FE-198C-451B-85B1-99200682EB81}"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341473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255804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256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353495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395441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50780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2719210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372697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133495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399539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BF29FE-198C-451B-85B1-99200682EB81}"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678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BF29FE-198C-451B-85B1-99200682EB81}"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169644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330443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677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3BF29FE-198C-451B-85B1-99200682EB81}" type="datetimeFigureOut">
              <a:rPr lang="en-US" smtClean="0"/>
              <a:t>2/24/2023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407859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29FE-198C-451B-85B1-99200682EB81}"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FB450-3FE5-4C2B-A884-EF6164D247B8}" type="slidenum">
              <a:rPr lang="en-US" smtClean="0"/>
              <a:t>‹#›</a:t>
            </a:fld>
            <a:endParaRPr lang="en-US"/>
          </a:p>
        </p:txBody>
      </p:sp>
    </p:spTree>
    <p:extLst>
      <p:ext uri="{BB962C8B-B14F-4D97-AF65-F5344CB8AC3E}">
        <p14:creationId xmlns:p14="http://schemas.microsoft.com/office/powerpoint/2010/main" val="258296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BF29FE-198C-451B-85B1-99200682EB81}" type="datetimeFigureOut">
              <a:rPr lang="en-US" smtClean="0"/>
              <a:t>2/24/2023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DFB450-3FE5-4C2B-A884-EF6164D247B8}" type="slidenum">
              <a:rPr lang="en-US" smtClean="0"/>
              <a:t>‹#›</a:t>
            </a:fld>
            <a:endParaRPr lang="en-US"/>
          </a:p>
        </p:txBody>
      </p:sp>
    </p:spTree>
    <p:extLst>
      <p:ext uri="{BB962C8B-B14F-4D97-AF65-F5344CB8AC3E}">
        <p14:creationId xmlns:p14="http://schemas.microsoft.com/office/powerpoint/2010/main" val="4226147233"/>
      </p:ext>
    </p:extLst>
  </p:cSld>
  <p:clrMap bg1="dk1" tx1="lt1" bg2="dk2"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anuale.edu.ro/manuale/Clasa%20a%20VII-a/Istorie/U0MgQVJUIEtMRVRUIFNS/video/ani_p78.mp4"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scopera.ro/istorie/19706992-josef-mengele-doctorul-nazist-si-ingerul-mortii-de-la-auschwitz-care-nu-a-fost-niciodata-prins" TargetMode="Externa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hyperlink" Target="https://ro.wikipedia.org/wiki/Conferin%C8%9Ba_de_la_Wannsee" TargetMode="External"/><Relationship Id="rId5" Type="http://schemas.openxmlformats.org/officeDocument/2006/relationships/image" Target="../media/image10.jp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s://www.descopera.ro/istorie/19706992-josef-mengele-doctorul-nazist-si-ingerul-mortii-de-la-auschwitz-care-nu-a-fost-niciodata-prin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ro.wikipedia.org/wiki/Lag%C4%83rul_de_exterminare_Sobib%C3%B3r" TargetMode="External"/><Relationship Id="rId3" Type="http://schemas.openxmlformats.org/officeDocument/2006/relationships/hyperlink" Target="https://ro.wikipedia.org/wiki/Lag%C4%83rul_de_exterminare_Belzec" TargetMode="External"/><Relationship Id="rId7" Type="http://schemas.openxmlformats.org/officeDocument/2006/relationships/hyperlink" Target="https://ro.wikipedia.org/wiki/Lag%C4%83rul_de_exterminare_Mal%C3%AEi_Trostene%C8%9B" TargetMode="External"/><Relationship Id="rId12" Type="http://schemas.openxmlformats.org/officeDocument/2006/relationships/image" Target="../media/image17.jpg"/><Relationship Id="rId2" Type="http://schemas.openxmlformats.org/officeDocument/2006/relationships/hyperlink" Target="https://ro.wikipedia.org/wiki/Auschwitz" TargetMode="External"/><Relationship Id="rId1" Type="http://schemas.openxmlformats.org/officeDocument/2006/relationships/slideLayout" Target="../slideLayouts/slideLayout2.xml"/><Relationship Id="rId6" Type="http://schemas.openxmlformats.org/officeDocument/2006/relationships/hyperlink" Target="https://ro.wikipedia.org/wiki/Lag%C4%83rul_de_exterminare_Majdanek" TargetMode="External"/><Relationship Id="rId11" Type="http://schemas.openxmlformats.org/officeDocument/2006/relationships/image" Target="../media/image16.jpg"/><Relationship Id="rId5" Type="http://schemas.openxmlformats.org/officeDocument/2006/relationships/hyperlink" Target="https://ro.wikipedia.org/wiki/Lag%C4%83rul_de_concentrare_Jasenovac" TargetMode="External"/><Relationship Id="rId10" Type="http://schemas.openxmlformats.org/officeDocument/2006/relationships/image" Target="../media/image15.jpg"/><Relationship Id="rId4" Type="http://schemas.openxmlformats.org/officeDocument/2006/relationships/hyperlink" Target="https://ro.wikipedia.org/wiki/Lag%C4%83rul_de_exterminare_Che%C5%82mno" TargetMode="External"/><Relationship Id="rId9" Type="http://schemas.openxmlformats.org/officeDocument/2006/relationships/hyperlink" Target="https://ro.wikipedia.org/wiki/Lag%C4%83rul_de_exterminare_Treblink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o.wikipedia.org/wiki/Schutzstaffel" TargetMode="External"/><Relationship Id="rId2" Type="http://schemas.openxmlformats.org/officeDocument/2006/relationships/hyperlink" Target="https://ro.wikipedia.org/wiki/Adolf_Eichmann"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quizizz.com/admin/quiz/620bb8dfb07cbd001d28ee98/holocaus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ro.wikipedia.org/wiki/Conferin%C8%9Ba_de_la_Wannsee" TargetMode="External"/><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803819" y="4494526"/>
            <a:ext cx="6459830" cy="209925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ro-RO" dirty="0" smtClean="0"/>
              <a:t>    </a:t>
            </a:r>
            <a:r>
              <a:rPr lang="ro-RO" i="1" dirty="0" smtClean="0">
                <a:latin typeface="Times New Roman" panose="02020603050405020304" pitchFamily="18" charset="0"/>
                <a:cs typeface="Times New Roman" panose="02020603050405020304" pitchFamily="18" charset="0"/>
              </a:rPr>
              <a:t>„Atunci când o întreagă societate dă dovadă de ură inconștientă îndreptată împotriva unui grup de oameni percepuți ca diferiți, nu este nevoie de prea multă presiune pentru a-i mobiliza pe toți să facă fapte rele”.</a:t>
            </a:r>
          </a:p>
          <a:p>
            <a:pPr marL="457200" lvl="1" indent="0" algn="r">
              <a:buFont typeface="Arial" panose="020B0604020202020204" pitchFamily="34" charset="0"/>
              <a:buNone/>
            </a:pPr>
            <a:r>
              <a:rPr lang="ro-RO" sz="2000" i="1" dirty="0" smtClean="0">
                <a:latin typeface="Times New Roman" panose="02020603050405020304" pitchFamily="18" charset="0"/>
                <a:cs typeface="Times New Roman" panose="02020603050405020304" pitchFamily="18" charset="0"/>
              </a:rPr>
              <a:t>                                                                                                                                   Hedi Fried</a:t>
            </a:r>
            <a:endParaRPr lang="en-US" sz="2000" i="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50760" y="1751527"/>
            <a:ext cx="10542431" cy="1455312"/>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ro-RO" sz="2000" b="1" dirty="0" smtClean="0">
              <a:solidFill>
                <a:srgbClr val="C00000"/>
              </a:solidFill>
              <a:latin typeface="Times New Roman" panose="02020603050405020304" pitchFamily="18" charset="0"/>
              <a:cs typeface="Times New Roman" panose="02020603050405020304" pitchFamily="18" charset="0"/>
            </a:endParaRPr>
          </a:p>
          <a:p>
            <a:pPr algn="ctr"/>
            <a:r>
              <a:rPr lang="ro-RO" sz="2000" b="1" dirty="0" smtClean="0">
                <a:solidFill>
                  <a:srgbClr val="C00000"/>
                </a:solidFill>
                <a:latin typeface="Times New Roman" panose="02020603050405020304" pitchFamily="18" charset="0"/>
                <a:cs typeface="Times New Roman" panose="02020603050405020304" pitchFamily="18" charset="0"/>
              </a:rPr>
              <a:t>PROFESOR. </a:t>
            </a:r>
            <a:r>
              <a:rPr lang="ro-RO" sz="2000" b="1" i="1" dirty="0" smtClean="0">
                <a:solidFill>
                  <a:srgbClr val="C00000"/>
                </a:solidFill>
                <a:latin typeface="Times New Roman" panose="02020603050405020304" pitchFamily="18" charset="0"/>
                <a:cs typeface="Times New Roman" panose="02020603050405020304" pitchFamily="18" charset="0"/>
              </a:rPr>
              <a:t>SALVAN ADALIA </a:t>
            </a:r>
            <a:r>
              <a:rPr lang="ro-RO" sz="2000" b="1" i="1" dirty="0" smtClean="0">
                <a:solidFill>
                  <a:srgbClr val="C00000"/>
                </a:solidFill>
                <a:latin typeface="Times New Roman" panose="02020603050405020304" pitchFamily="18" charset="0"/>
                <a:cs typeface="Times New Roman" panose="02020603050405020304" pitchFamily="18" charset="0"/>
              </a:rPr>
              <a:t>FLORENTINA</a:t>
            </a:r>
          </a:p>
          <a:p>
            <a:pPr algn="ctr"/>
            <a:endParaRPr lang="ro-RO" sz="2000" b="1" i="1" dirty="0" smtClean="0">
              <a:solidFill>
                <a:srgbClr val="C00000"/>
              </a:solidFill>
              <a:latin typeface="Times New Roman" panose="02020603050405020304" pitchFamily="18" charset="0"/>
              <a:cs typeface="Times New Roman" panose="02020603050405020304" pitchFamily="18" charset="0"/>
            </a:endParaRPr>
          </a:p>
          <a:p>
            <a:pPr algn="ctr"/>
            <a:r>
              <a:rPr lang="ro-RO" sz="2000" b="1" dirty="0" smtClean="0">
                <a:solidFill>
                  <a:srgbClr val="C00000"/>
                </a:solidFill>
                <a:latin typeface="Times New Roman" panose="02020603050405020304" pitchFamily="18" charset="0"/>
                <a:cs typeface="Times New Roman" panose="02020603050405020304" pitchFamily="18" charset="0"/>
              </a:rPr>
              <a:t>ȘCOALA GIMNAZIALĂ „</a:t>
            </a:r>
            <a:r>
              <a:rPr lang="ro-RO" sz="2000" b="1" i="1" dirty="0" smtClean="0">
                <a:solidFill>
                  <a:srgbClr val="C00000"/>
                </a:solidFill>
                <a:latin typeface="Times New Roman" panose="02020603050405020304" pitchFamily="18" charset="0"/>
                <a:cs typeface="Times New Roman" panose="02020603050405020304" pitchFamily="18" charset="0"/>
              </a:rPr>
              <a:t>EMIL ISAC</a:t>
            </a:r>
            <a:r>
              <a:rPr lang="ro-RO" sz="2000" b="1" dirty="0" smtClean="0">
                <a:solidFill>
                  <a:srgbClr val="C00000"/>
                </a:solidFill>
                <a:latin typeface="Times New Roman" panose="02020603050405020304" pitchFamily="18" charset="0"/>
                <a:cs typeface="Times New Roman" panose="02020603050405020304" pitchFamily="18" charset="0"/>
              </a:rPr>
              <a:t>” CLUJ-NAPOCA</a:t>
            </a:r>
          </a:p>
          <a:p>
            <a:pPr algn="ctr"/>
            <a:r>
              <a:rPr lang="ro-RO" sz="2000" b="1" dirty="0" smtClean="0">
                <a:solidFill>
                  <a:srgbClr val="C00000"/>
                </a:solidFill>
                <a:latin typeface="Times New Roman" panose="02020603050405020304" pitchFamily="18" charset="0"/>
                <a:cs typeface="Times New Roman" panose="02020603050405020304" pitchFamily="18" charset="0"/>
              </a:rPr>
              <a:t>CLASA: a VII-a A</a:t>
            </a:r>
          </a:p>
          <a:p>
            <a:pPr algn="ctr"/>
            <a:endParaRPr lang="ro-RO" sz="2000" b="1" dirty="0">
              <a:solidFill>
                <a:srgbClr val="C00000"/>
              </a:solidFill>
              <a:latin typeface="Times New Roman" panose="02020603050405020304" pitchFamily="18" charset="0"/>
              <a:cs typeface="Times New Roman" panose="02020603050405020304" pitchFamily="18" charset="0"/>
            </a:endParaRPr>
          </a:p>
          <a:p>
            <a:pPr algn="ctr"/>
            <a:endParaRPr lang="ro-RO" sz="2000" b="1" dirty="0" smtClean="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0" y="3561209"/>
            <a:ext cx="1790700" cy="2543175"/>
          </a:xfrm>
          <a:prstGeom prst="rect">
            <a:avLst/>
          </a:prstGeom>
        </p:spPr>
      </p:pic>
      <p:sp>
        <p:nvSpPr>
          <p:cNvPr id="7" name="Title 1"/>
          <p:cNvSpPr txBox="1">
            <a:spLocks/>
          </p:cNvSpPr>
          <p:nvPr/>
        </p:nvSpPr>
        <p:spPr>
          <a:xfrm>
            <a:off x="3333788" y="3318356"/>
            <a:ext cx="5561988" cy="832834"/>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RO" dirty="0" smtClean="0">
                <a:solidFill>
                  <a:srgbClr val="FF0000"/>
                </a:solidFill>
              </a:rPr>
              <a:t>   </a:t>
            </a:r>
            <a:r>
              <a:rPr lang="ro-RO" sz="3000" b="1" dirty="0" smtClean="0">
                <a:solidFill>
                  <a:srgbClr val="FF0000"/>
                </a:solidFill>
              </a:rPr>
              <a:t>Studiu de caz</a:t>
            </a:r>
            <a:r>
              <a:rPr lang="ro-RO" sz="3000" b="1" dirty="0" smtClean="0">
                <a:solidFill>
                  <a:srgbClr val="FF0000"/>
                </a:solidFill>
              </a:rPr>
              <a:t>: HOLOCAUSTUL</a:t>
            </a:r>
            <a:endParaRPr lang="en-US" sz="3000" b="1" dirty="0">
              <a:solidFill>
                <a:srgbClr val="FF0000"/>
              </a:solidFill>
            </a:endParaRPr>
          </a:p>
        </p:txBody>
      </p:sp>
    </p:spTree>
    <p:extLst>
      <p:ext uri="{BB962C8B-B14F-4D97-AF65-F5344CB8AC3E}">
        <p14:creationId xmlns:p14="http://schemas.microsoft.com/office/powerpoint/2010/main" val="274422471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828" y="4755387"/>
            <a:ext cx="4534680" cy="1923850"/>
          </a:xfrm>
        </p:spPr>
        <p:txBody>
          <a:bodyPr>
            <a:normAutofit fontScale="90000"/>
          </a:bodyPr>
          <a:lstStyle/>
          <a:p>
            <a:r>
              <a:rPr lang="ro-RO" sz="2800" dirty="0" smtClean="0">
                <a:latin typeface="Times New Roman" panose="02020603050405020304" pitchFamily="18" charset="0"/>
                <a:cs typeface="Times New Roman" panose="02020603050405020304" pitchFamily="18" charset="0"/>
              </a:rPr>
              <a:t>      Identificați și </a:t>
            </a:r>
            <a:r>
              <a:rPr lang="ro-RO" sz="2800" b="1" dirty="0" smtClean="0">
                <a:solidFill>
                  <a:schemeClr val="tx1"/>
                </a:solidFill>
                <a:latin typeface="Times New Roman" panose="02020603050405020304" pitchFamily="18" charset="0"/>
                <a:cs typeface="Times New Roman" panose="02020603050405020304" pitchFamily="18" charset="0"/>
              </a:rPr>
              <a:t>comparaț</a:t>
            </a:r>
            <a:r>
              <a:rPr lang="ro-RO" sz="2800" dirty="0" smtClean="0">
                <a:solidFill>
                  <a:schemeClr val="tx1"/>
                </a:solidFill>
                <a:latin typeface="Times New Roman" panose="02020603050405020304" pitchFamily="18" charset="0"/>
                <a:cs typeface="Times New Roman" panose="02020603050405020304" pitchFamily="18" charset="0"/>
              </a:rPr>
              <a:t>i</a:t>
            </a:r>
            <a:r>
              <a:rPr lang="ro-RO" sz="2800" dirty="0" smtClean="0">
                <a:latin typeface="Times New Roman" panose="02020603050405020304" pitchFamily="18" charset="0"/>
                <a:cs typeface="Times New Roman" panose="02020603050405020304" pitchFamily="18" charset="0"/>
              </a:rPr>
              <a:t> cu ajutorul hărții și a </a:t>
            </a:r>
            <a:r>
              <a:rPr lang="ro-RO" sz="2800" dirty="0" smtClean="0">
                <a:solidFill>
                  <a:schemeClr val="tx1"/>
                </a:solidFill>
                <a:latin typeface="Times New Roman" panose="02020603050405020304" pitchFamily="18" charset="0"/>
                <a:cs typeface="Times New Roman" panose="02020603050405020304" pitchFamily="18" charset="0"/>
              </a:rPr>
              <a:t>fișei de lucru nr.3, </a:t>
            </a:r>
            <a:r>
              <a:rPr lang="ro-RO" sz="2800" b="1" i="1" dirty="0" smtClean="0">
                <a:latin typeface="Times New Roman" panose="02020603050405020304" pitchFamily="18" charset="0"/>
                <a:cs typeface="Times New Roman" panose="02020603050405020304" pitchFamily="18" charset="0"/>
              </a:rPr>
              <a:t>lagărele de concentrare și exterminare </a:t>
            </a:r>
            <a:r>
              <a:rPr lang="ro-RO" sz="2800" dirty="0" smtClean="0">
                <a:latin typeface="Times New Roman" panose="02020603050405020304" pitchFamily="18" charset="0"/>
                <a:cs typeface="Times New Roman" panose="02020603050405020304" pitchFamily="18" charset="0"/>
              </a:rPr>
              <a:t>și compelați-le în următorul tabel.</a:t>
            </a:r>
            <a:endParaRPr lang="en-US" sz="28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24" y="0"/>
            <a:ext cx="9397768" cy="4351338"/>
          </a:xfrm>
        </p:spPr>
      </p:pic>
      <p:graphicFrame>
        <p:nvGraphicFramePr>
          <p:cNvPr id="2" name="Table 1"/>
          <p:cNvGraphicFramePr>
            <a:graphicFrameLocks noGrp="1"/>
          </p:cNvGraphicFramePr>
          <p:nvPr>
            <p:extLst>
              <p:ext uri="{D42A27DB-BD31-4B8C-83A1-F6EECF244321}">
                <p14:modId xmlns:p14="http://schemas.microsoft.com/office/powerpoint/2010/main" val="229098346"/>
              </p:ext>
            </p:extLst>
          </p:nvPr>
        </p:nvGraphicFramePr>
        <p:xfrm>
          <a:off x="4829577" y="4906852"/>
          <a:ext cx="6903076" cy="1790162"/>
        </p:xfrm>
        <a:graphic>
          <a:graphicData uri="http://schemas.openxmlformats.org/drawingml/2006/table">
            <a:tbl>
              <a:tblPr firstRow="1" bandRow="1">
                <a:tableStyleId>{5C22544A-7EE6-4342-B048-85BDC9FD1C3A}</a:tableStyleId>
              </a:tblPr>
              <a:tblGrid>
                <a:gridCol w="4011222"/>
                <a:gridCol w="2891854"/>
              </a:tblGrid>
              <a:tr h="1252065">
                <a:tc>
                  <a:txBody>
                    <a:bodyPr/>
                    <a:lstStyle/>
                    <a:p>
                      <a:r>
                        <a:rPr lang="ro-RO" dirty="0" smtClean="0">
                          <a:solidFill>
                            <a:schemeClr val="tx1"/>
                          </a:solidFill>
                        </a:rPr>
                        <a:t>LAGĂRE DE EXTERMINARE</a:t>
                      </a:r>
                      <a:endParaRPr lang="en-US" dirty="0">
                        <a:solidFill>
                          <a:schemeClr val="tx1"/>
                        </a:solidFill>
                      </a:endParaRPr>
                    </a:p>
                  </a:txBody>
                  <a:tcPr/>
                </a:tc>
                <a:tc>
                  <a:txBody>
                    <a:bodyPr/>
                    <a:lstStyle/>
                    <a:p>
                      <a:r>
                        <a:rPr lang="ro-RO" dirty="0" smtClean="0">
                          <a:solidFill>
                            <a:schemeClr val="tx1"/>
                          </a:solidFill>
                        </a:rPr>
                        <a:t>LAGĂRE DE CONCENTRARE</a:t>
                      </a:r>
                      <a:endParaRPr lang="en-US" dirty="0">
                        <a:solidFill>
                          <a:schemeClr val="tx1"/>
                        </a:solidFill>
                      </a:endParaRPr>
                    </a:p>
                  </a:txBody>
                  <a:tcPr/>
                </a:tc>
              </a:tr>
              <a:tr h="538097">
                <a:tc>
                  <a:txBody>
                    <a:bodyPr/>
                    <a:lstStyle/>
                    <a:p>
                      <a:endParaRPr lang="en-US" dirty="0"/>
                    </a:p>
                  </a:txBody>
                  <a:tcPr/>
                </a:tc>
                <a:tc>
                  <a:txBody>
                    <a:bodyPr/>
                    <a:lstStyle/>
                    <a:p>
                      <a:endParaRPr lang="en-US" dirty="0"/>
                    </a:p>
                  </a:txBody>
                  <a:tcPr/>
                </a:tc>
              </a:tr>
            </a:tbl>
          </a:graphicData>
        </a:graphic>
      </p:graphicFrame>
      <p:sp>
        <p:nvSpPr>
          <p:cNvPr id="7" name="Rectangle 6"/>
          <p:cNvSpPr/>
          <p:nvPr/>
        </p:nvSpPr>
        <p:spPr>
          <a:xfrm>
            <a:off x="217624" y="4394225"/>
            <a:ext cx="6332183" cy="461665"/>
          </a:xfrm>
          <a:prstGeom prst="rect">
            <a:avLst/>
          </a:prstGeom>
        </p:spPr>
        <p:txBody>
          <a:bodyPr wrap="none">
            <a:spAutoFit/>
          </a:bodyPr>
          <a:lstStyle/>
          <a:p>
            <a:pPr marL="285750" indent="-285750">
              <a:buFont typeface="Wingdings" panose="05000000000000000000" pitchFamily="2" charset="2"/>
              <a:buChar char="q"/>
            </a:pPr>
            <a:r>
              <a:rPr lang="ro-RO" sz="2400" b="1" dirty="0" smtClean="0">
                <a:latin typeface="Times New Roman" panose="02020603050405020304" pitchFamily="18" charset="0"/>
                <a:cs typeface="Times New Roman" panose="02020603050405020304" pitchFamily="18" charset="0"/>
              </a:rPr>
              <a:t>Activitate interactivă utilizând harta istorică</a:t>
            </a:r>
            <a:endParaRPr lang="en-US" sz="2400" b="1"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9335279" y="3961941"/>
            <a:ext cx="2704563" cy="81122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Times New Roman" panose="02020603050405020304" pitchFamily="18" charset="0"/>
                <a:cs typeface="Times New Roman" panose="02020603050405020304" pitchFamily="18" charset="0"/>
                <a:hlinkClick r:id="rId3"/>
              </a:rPr>
              <a:t>https://manuale.edu.ro/manuale/Clasa%20a%20VII-a/Istorie/U0MgQVJUIEtMRVRUIFNS/video/ani_p78.mp4</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570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783" y="148671"/>
            <a:ext cx="5696085" cy="941881"/>
          </a:xfrm>
        </p:spPr>
        <p:txBody>
          <a:bodyPr>
            <a:normAutofit fontScale="90000"/>
          </a:bodyPr>
          <a:lstStyle/>
          <a:p>
            <a:r>
              <a:rPr lang="ro-RO" dirty="0" smtClean="0"/>
              <a:t>        </a:t>
            </a:r>
            <a:r>
              <a:rPr lang="ro-RO" sz="2800" dirty="0" smtClean="0">
                <a:latin typeface="Times New Roman" panose="02020603050405020304" pitchFamily="18" charset="0"/>
                <a:cs typeface="Times New Roman" panose="02020603050405020304" pitchFamily="18" charset="0"/>
              </a:rPr>
              <a:t>Fișă de personaj - Anna Frank- nr.4</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151" y="1350089"/>
            <a:ext cx="2809361" cy="1363166"/>
          </a:xfrm>
          <a:prstGeom prst="rect">
            <a:avLst/>
          </a:prstGeom>
        </p:spPr>
      </p:pic>
      <p:graphicFrame>
        <p:nvGraphicFramePr>
          <p:cNvPr id="11" name="Diagram 10"/>
          <p:cNvGraphicFramePr/>
          <p:nvPr>
            <p:extLst>
              <p:ext uri="{D42A27DB-BD31-4B8C-83A1-F6EECF244321}">
                <p14:modId xmlns:p14="http://schemas.microsoft.com/office/powerpoint/2010/main" val="311732161"/>
              </p:ext>
            </p:extLst>
          </p:nvPr>
        </p:nvGraphicFramePr>
        <p:xfrm>
          <a:off x="7418231" y="1906073"/>
          <a:ext cx="4773769" cy="459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53036" y="729734"/>
            <a:ext cx="6838682" cy="400110"/>
          </a:xfrm>
          <a:prstGeom prst="rect">
            <a:avLst/>
          </a:prstGeom>
        </p:spPr>
        <p:txBody>
          <a:bodyPr wrap="square">
            <a:spAutoFit/>
          </a:bodyPr>
          <a:lstStyle/>
          <a:p>
            <a:pPr marL="342900" indent="-342900">
              <a:buFont typeface="Wingdings" panose="05000000000000000000" pitchFamily="2" charset="2"/>
              <a:buChar char="q"/>
            </a:pPr>
            <a:r>
              <a:rPr lang="ro-RO" sz="2000" b="1" dirty="0" smtClean="0">
                <a:latin typeface="Times New Roman" panose="02020603050405020304" pitchFamily="18" charset="0"/>
                <a:cs typeface="Times New Roman" panose="02020603050405020304" pitchFamily="18" charset="0"/>
              </a:rPr>
              <a:t>Activitate interactivă de tipul </a:t>
            </a:r>
            <a:r>
              <a:rPr lang="ro-RO" sz="2000" b="1" i="1" dirty="0" smtClean="0">
                <a:latin typeface="Times New Roman" panose="02020603050405020304" pitchFamily="18" charset="0"/>
                <a:cs typeface="Times New Roman" panose="02020603050405020304" pitchFamily="18" charset="0"/>
              </a:rPr>
              <a:t>Atelierul literar</a:t>
            </a:r>
            <a:endParaRPr lang="en-US" sz="2000" b="1" i="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08501" y="2767378"/>
            <a:ext cx="7328616" cy="344798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dirty="0" smtClean="0">
                <a:latin typeface="Times New Roman" panose="02020603050405020304" pitchFamily="18" charset="0"/>
                <a:cs typeface="Times New Roman" panose="02020603050405020304" pitchFamily="18" charset="0"/>
              </a:rPr>
              <a:t>	Născută în Frankfurt, în 1929, într-o familie evreiască, Anna Frank a plecat împreună cu părinții și sora ei în Olanda, imediat după instalarea la putere a lui Hitler în Germania, pentru a scăpa de persecuțiile naziste. În 1940 însă germanii au ocupat orașul Amsterdam, În 1942, când presiunea asupra evreilor din Olanda s-a accentuat, Otto Frank a decis să-și adăpostească familia într-o mică ascunzătoare. Aici, timp de doi ani, Anna a ținut un jurnal, care s-a păstrat și astăzi, în care și-a notat speranțele, emoțiile, amănuntele legate de viața cotidiană dusă în cel mai strict secret. Se știe că, în august 1944 naziștii au arestat familia și au trimis-o în lagăr în Germania. Anna a murit în lagărul Bergen-Belsen, în martie 1945 (când încă nu împlinise 16 ani). Lagărul a fost eliberat de soldații englezi după numai o lună. Din întreaga familie nu a supraviețuit decât tatăl.</a:t>
            </a:r>
            <a:br>
              <a:rPr lang="ro-RO" sz="2000" dirty="0" smtClean="0">
                <a:latin typeface="Times New Roman" panose="02020603050405020304" pitchFamily="18" charset="0"/>
                <a:cs typeface="Times New Roman" panose="02020603050405020304" pitchFamily="18" charset="0"/>
              </a:rPr>
            </a:br>
            <a:r>
              <a:rPr lang="ro-RO" sz="2000" dirty="0" smtClean="0">
                <a:latin typeface="Times New Roman" panose="02020603050405020304" pitchFamily="18" charset="0"/>
                <a:cs typeface="Times New Roman" panose="02020603050405020304" pitchFamily="18" charset="0"/>
              </a:rPr>
              <a:t>	Aș vrea să pot trăi cumva  și după moarte. Iată de ce sunt recunoscătoare lui Dumnezeu care, prin naștere, mi-a dat prilejul de a mă dezvolta și a scrie.</a:t>
            </a:r>
            <a:br>
              <a:rPr lang="ro-RO" sz="2000" dirty="0" smtClean="0">
                <a:latin typeface="Times New Roman" panose="02020603050405020304" pitchFamily="18" charset="0"/>
                <a:cs typeface="Times New Roman" panose="02020603050405020304" pitchFamily="18" charset="0"/>
              </a:rPr>
            </a:br>
            <a:r>
              <a:rPr lang="ro-RO" sz="2000" dirty="0" smtClean="0">
                <a:latin typeface="Times New Roman" panose="02020603050405020304" pitchFamily="18" charset="0"/>
                <a:cs typeface="Times New Roman" panose="02020603050405020304" pitchFamily="18" charset="0"/>
              </a:rPr>
              <a:t>	                                                                                                                                                                                                                                                                               						(Anna Frank)</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699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999" y="1543544"/>
            <a:ext cx="2794445" cy="600790"/>
          </a:xfrm>
        </p:spPr>
        <p:txBody>
          <a:bodyPr>
            <a:normAutofit/>
          </a:bodyPr>
          <a:lstStyle/>
          <a:p>
            <a:r>
              <a:rPr lang="ro-RO" sz="2800" dirty="0" smtClean="0">
                <a:latin typeface="Times New Roman" panose="02020603050405020304" pitchFamily="18" charset="0"/>
                <a:cs typeface="Times New Roman" panose="02020603050405020304" pitchFamily="18" charset="0"/>
              </a:rPr>
              <a:t>COLOANA B</a:t>
            </a:r>
            <a:endParaRPr lang="en-US" sz="2800" dirty="0">
              <a:latin typeface="Times New Roman" panose="02020603050405020304" pitchFamily="18" charset="0"/>
              <a:cs typeface="Times New Roman" panose="02020603050405020304" pitchFamily="18" charset="0"/>
            </a:endParaRPr>
          </a:p>
        </p:txBody>
      </p:sp>
      <p:sp>
        <p:nvSpPr>
          <p:cNvPr id="4" name="Flowchart: Process 3"/>
          <p:cNvSpPr/>
          <p:nvPr/>
        </p:nvSpPr>
        <p:spPr>
          <a:xfrm>
            <a:off x="764683" y="2472744"/>
            <a:ext cx="2047741" cy="330987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dirty="0" smtClean="0"/>
              <a:t>        </a:t>
            </a:r>
          </a:p>
          <a:p>
            <a:pPr algn="just"/>
            <a:endParaRPr lang="ro-RO" dirty="0">
              <a:solidFill>
                <a:srgbClr val="FF0000"/>
              </a:solidFill>
            </a:endParaRPr>
          </a:p>
          <a:p>
            <a:r>
              <a:rPr lang="ro-RO" dirty="0" smtClean="0">
                <a:solidFill>
                  <a:srgbClr val="FF0000"/>
                </a:solidFill>
              </a:rPr>
              <a:t>1. Holocaust                          </a:t>
            </a:r>
            <a:endParaRPr lang="ro-RO" dirty="0">
              <a:solidFill>
                <a:srgbClr val="FF0000"/>
              </a:solidFill>
            </a:endParaRPr>
          </a:p>
          <a:p>
            <a:r>
              <a:rPr lang="ro-RO" dirty="0">
                <a:solidFill>
                  <a:srgbClr val="FF0000"/>
                </a:solidFill>
              </a:rPr>
              <a:t>2</a:t>
            </a:r>
            <a:r>
              <a:rPr lang="ro-RO" dirty="0" smtClean="0">
                <a:solidFill>
                  <a:srgbClr val="FF0000"/>
                </a:solidFill>
              </a:rPr>
              <a:t>. </a:t>
            </a:r>
            <a:r>
              <a:rPr lang="ro-RO" dirty="0">
                <a:solidFill>
                  <a:srgbClr val="FF0000"/>
                </a:solidFill>
              </a:rPr>
              <a:t>Ghetou</a:t>
            </a:r>
          </a:p>
          <a:p>
            <a:r>
              <a:rPr lang="ro-RO" dirty="0">
                <a:solidFill>
                  <a:srgbClr val="FF0000"/>
                </a:solidFill>
              </a:rPr>
              <a:t>3</a:t>
            </a:r>
            <a:r>
              <a:rPr lang="ro-RO" dirty="0" smtClean="0">
                <a:solidFill>
                  <a:srgbClr val="FF0000"/>
                </a:solidFill>
              </a:rPr>
              <a:t>. </a:t>
            </a:r>
            <a:r>
              <a:rPr lang="ro-RO" dirty="0">
                <a:solidFill>
                  <a:srgbClr val="FF0000"/>
                </a:solidFill>
              </a:rPr>
              <a:t>Lagăr</a:t>
            </a:r>
            <a:endParaRPr lang="en-US" dirty="0">
              <a:solidFill>
                <a:srgbClr val="FF0000"/>
              </a:solidFill>
            </a:endParaRPr>
          </a:p>
        </p:txBody>
      </p:sp>
      <p:sp>
        <p:nvSpPr>
          <p:cNvPr id="5" name="Flowchart: Process 4"/>
          <p:cNvSpPr/>
          <p:nvPr/>
        </p:nvSpPr>
        <p:spPr>
          <a:xfrm>
            <a:off x="5164428" y="3470213"/>
            <a:ext cx="45719" cy="4571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3836294" y="2102476"/>
            <a:ext cx="5941987" cy="405040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sp>
        <p:nvSpPr>
          <p:cNvPr id="7" name="Title 1"/>
          <p:cNvSpPr txBox="1">
            <a:spLocks/>
          </p:cNvSpPr>
          <p:nvPr/>
        </p:nvSpPr>
        <p:spPr>
          <a:xfrm>
            <a:off x="4029475" y="2502137"/>
            <a:ext cx="5748805" cy="674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1800" b="1" dirty="0" smtClean="0">
                <a:latin typeface="Times New Roman" panose="02020603050405020304" pitchFamily="18" charset="0"/>
                <a:cs typeface="Times New Roman" panose="02020603050405020304" pitchFamily="18" charset="0"/>
              </a:rPr>
              <a:t>a.</a:t>
            </a:r>
            <a:r>
              <a:rPr lang="ro-RO" sz="1800" dirty="0" smtClean="0">
                <a:latin typeface="Times New Roman" panose="02020603050405020304" pitchFamily="18" charset="0"/>
                <a:cs typeface="Times New Roman" panose="02020603050405020304" pitchFamily="18" charset="0"/>
              </a:rPr>
              <a:t>   cuvânt ebraic de origine greacă ce înseamnă sacrificiu, ansamblul genocidurilor și crimelor comise de naziști și aliații acestora împotriva mai multor vcategorii de victime</a:t>
            </a:r>
            <a:r>
              <a:rPr lang="ro-RO"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4092257" y="3277675"/>
            <a:ext cx="5686023" cy="11333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1800" b="1" dirty="0" smtClean="0">
                <a:latin typeface="Times New Roman" panose="02020603050405020304" pitchFamily="18" charset="0"/>
                <a:cs typeface="Times New Roman" panose="02020603050405020304" pitchFamily="18" charset="0"/>
              </a:rPr>
              <a:t>b</a:t>
            </a:r>
            <a:r>
              <a:rPr lang="ro-RO" sz="1800" dirty="0" smtClean="0">
                <a:latin typeface="Times New Roman" panose="02020603050405020304" pitchFamily="18" charset="0"/>
                <a:cs typeface="Times New Roman" panose="02020603050405020304" pitchFamily="18" charset="0"/>
              </a:rPr>
              <a:t>. cartier realizat de obicei în partea cea mai veche și dărăpănată a orașelor, lipsite de străzi pavate, lumină, în care erau constrânți să trăiască evreii începând cu anii 1940.</a:t>
            </a:r>
            <a:endParaRPr lang="en-US"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129281" y="4512434"/>
            <a:ext cx="6020868" cy="1133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1800" b="1" dirty="0" smtClean="0">
                <a:latin typeface="Times New Roman" panose="02020603050405020304" pitchFamily="18" charset="0"/>
                <a:cs typeface="Times New Roman" panose="02020603050405020304" pitchFamily="18" charset="0"/>
              </a:rPr>
              <a:t>c.</a:t>
            </a:r>
            <a:r>
              <a:rPr lang="ro-RO" sz="1800" dirty="0" smtClean="0">
                <a:latin typeface="Times New Roman" panose="02020603050405020304" pitchFamily="18" charset="0"/>
                <a:cs typeface="Times New Roman" panose="02020603050405020304" pitchFamily="18" charset="0"/>
              </a:rPr>
              <a:t> locație construită pe teritoriul Germaniei naziste folosit pentru exterminarea evreilor și țiganilor (lagăre de exterminare), locație în care erau închiți prizonierii de război sau persoanele considerate ostile regimuluii (lagăr de concentrare).</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endParaRPr lang="en-US" sz="1800" dirty="0">
              <a:solidFill>
                <a:srgbClr val="C00000"/>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564793" y="1805414"/>
            <a:ext cx="2794445" cy="6007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800" dirty="0" smtClean="0">
                <a:latin typeface="Times New Roman" panose="02020603050405020304" pitchFamily="18" charset="0"/>
                <a:cs typeface="Times New Roman" panose="02020603050405020304" pitchFamily="18" charset="0"/>
              </a:rPr>
              <a:t>COLOANA A</a:t>
            </a:r>
            <a:endParaRPr lang="en-US" sz="2800" dirty="0">
              <a:latin typeface="Times New Roman" panose="02020603050405020304" pitchFamily="18" charset="0"/>
              <a:cs typeface="Times New Roman" panose="02020603050405020304" pitchFamily="18" charset="0"/>
            </a:endParaRPr>
          </a:p>
        </p:txBody>
      </p:sp>
      <p:sp>
        <p:nvSpPr>
          <p:cNvPr id="12" name="Right Arrow 11"/>
          <p:cNvSpPr/>
          <p:nvPr/>
        </p:nvSpPr>
        <p:spPr>
          <a:xfrm>
            <a:off x="2857886" y="3692762"/>
            <a:ext cx="978408"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7065" y="835257"/>
            <a:ext cx="7064819" cy="461665"/>
          </a:xfrm>
          <a:prstGeom prst="rect">
            <a:avLst/>
          </a:prstGeom>
        </p:spPr>
        <p:txBody>
          <a:bodyPr wrap="none">
            <a:spAutoFit/>
          </a:bodyPr>
          <a:lstStyle/>
          <a:p>
            <a:pPr marL="285750" indent="-285750">
              <a:buFont typeface="Wingdings" panose="05000000000000000000" pitchFamily="2" charset="2"/>
              <a:buChar char="q"/>
            </a:pPr>
            <a:r>
              <a:rPr lang="ro-RO" sz="2400" b="1" u="sng" dirty="0" smtClean="0">
                <a:latin typeface="Times New Roman" panose="02020603050405020304" pitchFamily="18" charset="0"/>
                <a:cs typeface="Times New Roman" panose="02020603050405020304" pitchFamily="18" charset="0"/>
              </a:rPr>
              <a:t>Activitate interactivă de stabilire a corespondenței</a:t>
            </a:r>
            <a:endParaRPr lang="en-US" sz="2400" b="1" u="sng" dirty="0">
              <a:latin typeface="Times New Roman" panose="02020603050405020304" pitchFamily="18" charset="0"/>
              <a:cs typeface="Times New Roman" panose="02020603050405020304" pitchFamily="18" charset="0"/>
            </a:endParaRPr>
          </a:p>
        </p:txBody>
      </p:sp>
      <p:sp>
        <p:nvSpPr>
          <p:cNvPr id="14" name="Rectangle 2">
            <a:extLst>
              <a:ext uri="{FF2B5EF4-FFF2-40B4-BE49-F238E27FC236}">
                <a16:creationId xmlns:a16="http://schemas.microsoft.com/office/drawing/2014/main" xmlns="" id="{24D79293-A1F9-420F-8A74-B6F112122B10}"/>
              </a:ext>
            </a:extLst>
          </p:cNvPr>
          <p:cNvSpPr txBox="1">
            <a:spLocks noChangeArrowheads="1"/>
          </p:cNvSpPr>
          <p:nvPr/>
        </p:nvSpPr>
        <p:spPr>
          <a:xfrm>
            <a:off x="3103809" y="50572"/>
            <a:ext cx="5512158" cy="1067833"/>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altLang="en-US" sz="4000" b="1" u="sng" dirty="0" smtClean="0"/>
              <a:t/>
            </a:r>
            <a:br>
              <a:rPr lang="ro-RO" altLang="en-US" sz="4000" b="1" u="sng" dirty="0" smtClean="0"/>
            </a:br>
            <a:r>
              <a:rPr lang="ro-RO" altLang="en-US" sz="4000" b="1" u="sng" dirty="0" smtClean="0"/>
              <a:t>Fişă de lucru nr. 5</a:t>
            </a:r>
            <a:r>
              <a:rPr lang="ro-RO" altLang="en-US" sz="4000" b="1" dirty="0" smtClean="0"/>
              <a:t/>
            </a:r>
            <a:br>
              <a:rPr lang="ro-RO" altLang="en-US" sz="4000" b="1" dirty="0" smtClean="0"/>
            </a:br>
            <a:endParaRPr lang="ru-RU" altLang="en-US" sz="4000" b="1" dirty="0"/>
          </a:p>
        </p:txBody>
      </p:sp>
      <p:sp>
        <p:nvSpPr>
          <p:cNvPr id="3" name="Rectangle 2"/>
          <p:cNvSpPr/>
          <p:nvPr/>
        </p:nvSpPr>
        <p:spPr>
          <a:xfrm>
            <a:off x="711287" y="1311723"/>
            <a:ext cx="6096000" cy="729430"/>
          </a:xfrm>
          <a:prstGeom prst="rect">
            <a:avLst/>
          </a:prstGeom>
        </p:spPr>
        <p:txBody>
          <a:bodyPr>
            <a:spAutoFit/>
          </a:bodyPr>
          <a:lstStyle/>
          <a:p>
            <a:pPr marL="342900" lvl="0" indent="-342900">
              <a:lnSpc>
                <a:spcPct val="115000"/>
              </a:lnSpc>
              <a:spcAft>
                <a:spcPts val="0"/>
              </a:spcAft>
              <a:buFont typeface="Wingdings" panose="05000000000000000000" pitchFamily="2" charset="2"/>
              <a:buChar char=""/>
            </a:pPr>
            <a:r>
              <a:rPr lang="en-US" b="1" dirty="0" err="1">
                <a:solidFill>
                  <a:srgbClr val="00B0F0"/>
                </a:solidFill>
                <a:latin typeface="Times New Roman" panose="02020603050405020304" pitchFamily="18" charset="0"/>
                <a:ea typeface="Times New Roman" panose="02020603050405020304" pitchFamily="18" charset="0"/>
              </a:rPr>
              <a:t>Asociați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termenii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cheie</a:t>
            </a:r>
            <a:r>
              <a:rPr lang="en-US" dirty="0">
                <a:latin typeface="Times New Roman" panose="02020603050405020304" pitchFamily="18" charset="0"/>
                <a:ea typeface="Times New Roman" panose="02020603050405020304" pitchFamily="18" charset="0"/>
              </a:rPr>
              <a:t> cu </a:t>
            </a:r>
            <a:r>
              <a:rPr lang="en-US" dirty="0" err="1">
                <a:latin typeface="Times New Roman" panose="02020603050405020304" pitchFamily="18" charset="0"/>
                <a:ea typeface="Times New Roman" panose="02020603050405020304" pitchFamily="18" charset="0"/>
              </a:rPr>
              <a:t>corespondentul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acestora</a:t>
            </a:r>
            <a:endParaRPr lang="en-US"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i="1" dirty="0">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9121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9997FB5C-29D0-408E-B57D-980147B4B42A}"/>
              </a:ext>
            </a:extLst>
          </p:cNvPr>
          <p:cNvSpPr txBox="1">
            <a:spLocks noChangeArrowheads="1"/>
          </p:cNvSpPr>
          <p:nvPr/>
        </p:nvSpPr>
        <p:spPr>
          <a:xfrm>
            <a:off x="1756660" y="159383"/>
            <a:ext cx="77724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en-US" sz="4000" u="sng" dirty="0" smtClean="0"/>
              <a:t>Conferința de la Wannsee</a:t>
            </a:r>
            <a:br>
              <a:rPr lang="ru-RU" altLang="en-US" sz="4000" u="sng" dirty="0" smtClean="0"/>
            </a:br>
            <a:endParaRPr lang="en-US" altLang="en-US" sz="4000" u="sng" dirty="0"/>
          </a:p>
        </p:txBody>
      </p:sp>
      <p:sp>
        <p:nvSpPr>
          <p:cNvPr id="3" name="Rectangle 3">
            <a:extLst>
              <a:ext uri="{FF2B5EF4-FFF2-40B4-BE49-F238E27FC236}">
                <a16:creationId xmlns:a16="http://schemas.microsoft.com/office/drawing/2014/main" xmlns="" id="{E7064C5E-78A4-4D0A-AEBF-7C6389CC519F}"/>
              </a:ext>
            </a:extLst>
          </p:cNvPr>
          <p:cNvSpPr txBox="1">
            <a:spLocks noChangeArrowheads="1"/>
          </p:cNvSpPr>
          <p:nvPr/>
        </p:nvSpPr>
        <p:spPr>
          <a:xfrm>
            <a:off x="704044" y="1562220"/>
            <a:ext cx="4787721" cy="41148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ru-RU" altLang="en-US" dirty="0" smtClean="0"/>
              <a:t>În 1941 </a:t>
            </a:r>
            <a:r>
              <a:rPr lang="en-US" altLang="en-US" dirty="0" err="1" smtClean="0"/>
              <a:t>Reinhard</a:t>
            </a:r>
            <a:r>
              <a:rPr lang="en-US" altLang="en-US" dirty="0" smtClean="0"/>
              <a:t> </a:t>
            </a:r>
            <a:r>
              <a:rPr lang="ru-RU" altLang="en-US" dirty="0" smtClean="0"/>
              <a:t>Heydrich a fost însărcinat de liderul nazist</a:t>
            </a:r>
            <a:r>
              <a:rPr lang="ro-RO" altLang="en-US" dirty="0" smtClean="0"/>
              <a:t> Goring</a:t>
            </a:r>
            <a:r>
              <a:rPr lang="ru-RU" altLang="en-US" dirty="0" smtClean="0"/>
              <a:t> să coordoneze așa-zisa "soluție finală a problemei evreiești“</a:t>
            </a:r>
            <a:r>
              <a:rPr lang="ro-RO" altLang="en-US" dirty="0" smtClean="0"/>
              <a:t>.</a:t>
            </a:r>
          </a:p>
          <a:p>
            <a:r>
              <a:rPr lang="ru-RU" altLang="en-US" dirty="0" smtClean="0"/>
              <a:t> Cu această prerogativă, Heydrich a condus lucrările  </a:t>
            </a:r>
            <a:r>
              <a:rPr lang="ru-RU" altLang="en-US" u="sng" dirty="0" smtClean="0">
                <a:solidFill>
                  <a:srgbClr val="FF0000"/>
                </a:solidFill>
              </a:rPr>
              <a:t>Conferinț</a:t>
            </a:r>
            <a:r>
              <a:rPr lang="ro-RO" altLang="en-US" u="sng" dirty="0" smtClean="0">
                <a:solidFill>
                  <a:srgbClr val="FF0000"/>
                </a:solidFill>
              </a:rPr>
              <a:t>ei</a:t>
            </a:r>
            <a:r>
              <a:rPr lang="ru-RU" altLang="en-US" u="sng" dirty="0" smtClean="0">
                <a:solidFill>
                  <a:srgbClr val="FF0000"/>
                </a:solidFill>
              </a:rPr>
              <a:t> de la Wannsee</a:t>
            </a:r>
            <a:r>
              <a:rPr lang="ro-RO" altLang="en-US" u="sng" dirty="0" smtClean="0">
                <a:solidFill>
                  <a:srgbClr val="FF0000"/>
                </a:solidFill>
              </a:rPr>
              <a:t> 1942, 20 ianuarie</a:t>
            </a:r>
            <a:r>
              <a:rPr lang="ro-RO" altLang="en-US" u="sng" dirty="0" smtClean="0"/>
              <a:t>.</a:t>
            </a:r>
            <a:r>
              <a:rPr lang="ru-RU" altLang="en-US" dirty="0" smtClean="0"/>
              <a:t> </a:t>
            </a:r>
            <a:endParaRPr lang="ro-RO" altLang="en-US" dirty="0" smtClean="0"/>
          </a:p>
          <a:p>
            <a:r>
              <a:rPr lang="en-US" altLang="en-US" dirty="0" err="1" smtClean="0"/>
              <a:t>Naziștii</a:t>
            </a:r>
            <a:r>
              <a:rPr lang="ro-RO" altLang="en-US" dirty="0" smtClean="0"/>
              <a:t> îşi propuneau </a:t>
            </a:r>
            <a:r>
              <a:rPr lang="en-US" altLang="en-US" dirty="0" err="1" smtClean="0"/>
              <a:t>să</a:t>
            </a:r>
            <a:r>
              <a:rPr lang="en-US" altLang="en-US" dirty="0" smtClean="0"/>
              <a:t> </a:t>
            </a:r>
            <a:r>
              <a:rPr lang="en-US" altLang="en-US" dirty="0" err="1" smtClean="0"/>
              <a:t>extermine</a:t>
            </a:r>
            <a:r>
              <a:rPr lang="en-US" altLang="en-US" dirty="0" smtClean="0"/>
              <a:t> </a:t>
            </a:r>
            <a:r>
              <a:rPr lang="en-US" altLang="en-US" dirty="0" err="1" smtClean="0"/>
              <a:t>întreaga</a:t>
            </a:r>
            <a:r>
              <a:rPr lang="en-US" altLang="en-US" dirty="0" smtClean="0"/>
              <a:t> </a:t>
            </a:r>
            <a:r>
              <a:rPr lang="en-US" altLang="en-US" dirty="0" err="1" smtClean="0"/>
              <a:t>populație</a:t>
            </a:r>
            <a:r>
              <a:rPr lang="en-US" altLang="en-US" dirty="0" smtClean="0"/>
              <a:t> </a:t>
            </a:r>
            <a:r>
              <a:rPr lang="en-US" altLang="en-US" dirty="0" err="1" smtClean="0"/>
              <a:t>evreiască</a:t>
            </a:r>
            <a:r>
              <a:rPr lang="en-US" altLang="en-US" dirty="0" smtClean="0"/>
              <a:t> din Europa, </a:t>
            </a:r>
            <a:r>
              <a:rPr lang="ro-RO" altLang="en-US" dirty="0" smtClean="0"/>
              <a:t>estimată la</a:t>
            </a:r>
            <a:r>
              <a:rPr lang="en-US" altLang="en-US" dirty="0" smtClean="0"/>
              <a:t> 11 </a:t>
            </a:r>
            <a:r>
              <a:rPr lang="en-US" altLang="en-US" dirty="0" err="1" smtClean="0"/>
              <a:t>milioane</a:t>
            </a:r>
            <a:r>
              <a:rPr lang="en-US" altLang="en-US" dirty="0" smtClean="0"/>
              <a:t> de </a:t>
            </a:r>
            <a:r>
              <a:rPr lang="en-US" altLang="en-US" dirty="0" err="1" smtClean="0"/>
              <a:t>persoane</a:t>
            </a:r>
            <a:r>
              <a:rPr lang="ro-RO" altLang="en-US" dirty="0" smtClean="0"/>
              <a:t>.</a:t>
            </a:r>
            <a:endParaRPr lang="en-US" altLang="en-US" dirty="0"/>
          </a:p>
        </p:txBody>
      </p:sp>
      <p:sp>
        <p:nvSpPr>
          <p:cNvPr id="4" name="Rectangle 2">
            <a:extLst>
              <a:ext uri="{FF2B5EF4-FFF2-40B4-BE49-F238E27FC236}">
                <a16:creationId xmlns:a16="http://schemas.microsoft.com/office/drawing/2014/main" xmlns="" id="{2DF86524-7DF0-4DDE-88F1-C3D56083B277}"/>
              </a:ext>
            </a:extLst>
          </p:cNvPr>
          <p:cNvSpPr txBox="1">
            <a:spLocks noChangeArrowheads="1"/>
          </p:cNvSpPr>
          <p:nvPr/>
        </p:nvSpPr>
        <p:spPr>
          <a:xfrm>
            <a:off x="7369936" y="779512"/>
            <a:ext cx="4318248" cy="80317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400" b="1" u="sng" dirty="0" err="1" smtClean="0">
                <a:solidFill>
                  <a:srgbClr val="FF0000"/>
                </a:solidFill>
              </a:rPr>
              <a:t>Reinhard</a:t>
            </a:r>
            <a:r>
              <a:rPr lang="en-US" altLang="en-US" sz="2400" b="1" u="sng" dirty="0" smtClean="0">
                <a:solidFill>
                  <a:srgbClr val="FF0000"/>
                </a:solidFill>
              </a:rPr>
              <a:t> </a:t>
            </a:r>
            <a:r>
              <a:rPr lang="en-US" altLang="en-US" sz="2400" b="1" u="sng" dirty="0" err="1" smtClean="0">
                <a:solidFill>
                  <a:srgbClr val="FF0000"/>
                </a:solidFill>
              </a:rPr>
              <a:t>Heydrich</a:t>
            </a:r>
            <a:endParaRPr lang="en-US" altLang="en-US" sz="2400" b="1" u="sng" dirty="0">
              <a:solidFill>
                <a:srgbClr val="FF0000"/>
              </a:solidFill>
            </a:endParaRPr>
          </a:p>
        </p:txBody>
      </p:sp>
      <p:sp>
        <p:nvSpPr>
          <p:cNvPr id="5" name="Rectangle 3">
            <a:extLst>
              <a:ext uri="{FF2B5EF4-FFF2-40B4-BE49-F238E27FC236}">
                <a16:creationId xmlns:a16="http://schemas.microsoft.com/office/drawing/2014/main" xmlns="" id="{19029B09-A2EF-4D53-B993-E5638F8403B4}"/>
              </a:ext>
            </a:extLst>
          </p:cNvPr>
          <p:cNvSpPr txBox="1">
            <a:spLocks noChangeArrowheads="1"/>
          </p:cNvSpPr>
          <p:nvPr/>
        </p:nvSpPr>
        <p:spPr>
          <a:xfrm>
            <a:off x="6581104" y="1387027"/>
            <a:ext cx="4392769" cy="335065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000" dirty="0" err="1" smtClean="0"/>
              <a:t>Poreclit</a:t>
            </a:r>
            <a:r>
              <a:rPr lang="en-US" altLang="en-US" sz="2000" dirty="0" smtClean="0"/>
              <a:t> "</a:t>
            </a:r>
            <a:r>
              <a:rPr lang="en-US" altLang="en-US" sz="2000" dirty="0" err="1" smtClean="0"/>
              <a:t>Bestia</a:t>
            </a:r>
            <a:r>
              <a:rPr lang="en-US" altLang="en-US" sz="2000" dirty="0" smtClean="0"/>
              <a:t> Blond</a:t>
            </a:r>
            <a:r>
              <a:rPr lang="ro-RO" altLang="en-US" sz="2000" dirty="0" smtClean="0"/>
              <a:t>ă</a:t>
            </a:r>
            <a:r>
              <a:rPr lang="en-US" altLang="en-US" sz="2000" dirty="0" smtClean="0"/>
              <a:t>" </a:t>
            </a:r>
            <a:r>
              <a:rPr lang="en-US" altLang="en-US" sz="2000" dirty="0" err="1" smtClean="0"/>
              <a:t>și</a:t>
            </a:r>
            <a:r>
              <a:rPr lang="en-US" altLang="en-US" sz="2000" dirty="0" smtClean="0"/>
              <a:t> "</a:t>
            </a:r>
            <a:r>
              <a:rPr lang="en-US" altLang="en-US" sz="2000" dirty="0" err="1" smtClean="0"/>
              <a:t>Spânzurătoarea</a:t>
            </a:r>
            <a:r>
              <a:rPr lang="en-US" altLang="en-US" sz="2000" dirty="0" smtClean="0"/>
              <a:t> </a:t>
            </a:r>
            <a:r>
              <a:rPr lang="en-US" altLang="en-US" sz="2000" dirty="0" err="1" smtClean="0"/>
              <a:t>Heydrich</a:t>
            </a:r>
            <a:r>
              <a:rPr lang="en-US" altLang="en-US" sz="2000" dirty="0" smtClean="0"/>
              <a:t>“</a:t>
            </a:r>
            <a:r>
              <a:rPr lang="ro-RO" altLang="en-US" sz="2000" dirty="0" smtClean="0"/>
              <a:t>.</a:t>
            </a:r>
            <a:endParaRPr lang="en-US" altLang="en-US" sz="2000" dirty="0" smtClean="0"/>
          </a:p>
          <a:p>
            <a:r>
              <a:rPr lang="en-US" altLang="en-US" sz="2000" dirty="0" smtClean="0"/>
              <a:t>Al </a:t>
            </a:r>
            <a:r>
              <a:rPr lang="en-US" altLang="en-US" sz="2000" dirty="0" err="1" smtClean="0"/>
              <a:t>doilea</a:t>
            </a:r>
            <a:r>
              <a:rPr lang="en-US" altLang="en-US" sz="2000" dirty="0" smtClean="0"/>
              <a:t> </a:t>
            </a:r>
            <a:r>
              <a:rPr lang="ro-RO" altLang="en-US" sz="2000" dirty="0" smtClean="0"/>
              <a:t>om</a:t>
            </a:r>
            <a:r>
              <a:rPr lang="en-US" altLang="en-US" sz="2000" dirty="0" smtClean="0"/>
              <a:t> </a:t>
            </a:r>
            <a:r>
              <a:rPr lang="ro-RO" altLang="en-US" sz="2000" dirty="0" smtClean="0"/>
              <a:t>în </a:t>
            </a:r>
            <a:r>
              <a:rPr lang="en-US" altLang="en-US" sz="2000" dirty="0" smtClean="0"/>
              <a:t>Gestapo </a:t>
            </a:r>
            <a:r>
              <a:rPr lang="en-US" altLang="en-US" sz="2000" dirty="0" err="1" smtClean="0"/>
              <a:t>și</a:t>
            </a:r>
            <a:r>
              <a:rPr lang="en-US" altLang="en-US" sz="2000" dirty="0" smtClean="0"/>
              <a:t> SS</a:t>
            </a:r>
            <a:r>
              <a:rPr lang="ro-RO" altLang="en-US" sz="2000" dirty="0" smtClean="0"/>
              <a:t>.</a:t>
            </a:r>
            <a:endParaRPr lang="en-US" altLang="en-US" sz="2000" dirty="0" smtClean="0"/>
          </a:p>
          <a:p>
            <a:r>
              <a:rPr lang="en-US" altLang="en-US" sz="2000" dirty="0" err="1" smtClean="0"/>
              <a:t>Planificatorul</a:t>
            </a:r>
            <a:r>
              <a:rPr lang="en-US" altLang="en-US" sz="2000" dirty="0" smtClean="0"/>
              <a:t> </a:t>
            </a:r>
            <a:r>
              <a:rPr lang="ro-RO" altLang="en-US" sz="2000" dirty="0" smtClean="0"/>
              <a:t>principal </a:t>
            </a:r>
            <a:r>
              <a:rPr lang="en-US" altLang="en-US" sz="2000" dirty="0" smtClean="0"/>
              <a:t>al </a:t>
            </a:r>
            <a:r>
              <a:rPr lang="en-US" altLang="en-US" sz="2000" dirty="0" err="1" smtClean="0"/>
              <a:t>Soluției</a:t>
            </a:r>
            <a:r>
              <a:rPr lang="en-US" altLang="en-US" sz="2000" dirty="0" smtClean="0"/>
              <a:t> Finale</a:t>
            </a:r>
            <a:r>
              <a:rPr lang="ro-RO" altLang="en-US" sz="2000" dirty="0" smtClean="0"/>
              <a:t>.</a:t>
            </a:r>
            <a:endParaRPr lang="en-US" altLang="en-US" sz="2000" dirty="0" smtClean="0"/>
          </a:p>
          <a:p>
            <a:r>
              <a:rPr lang="en-US" altLang="en-US" sz="2000" dirty="0" smtClean="0"/>
              <a:t>General</a:t>
            </a:r>
            <a:r>
              <a:rPr lang="ro-RO" altLang="en-US" sz="2000" dirty="0" smtClean="0"/>
              <a:t> </a:t>
            </a:r>
            <a:r>
              <a:rPr lang="en-US" altLang="en-US" sz="2000" dirty="0" smtClean="0"/>
              <a:t>de </a:t>
            </a:r>
            <a:r>
              <a:rPr lang="en-US" altLang="en-US" sz="2000" dirty="0" err="1" smtClean="0"/>
              <a:t>brigadă</a:t>
            </a:r>
            <a:r>
              <a:rPr lang="ro-RO" altLang="en-US" sz="2000" dirty="0" smtClean="0"/>
              <a:t> </a:t>
            </a:r>
            <a:r>
              <a:rPr lang="en-US" altLang="en-US" sz="2000" dirty="0" smtClean="0"/>
              <a:t>SS, la </a:t>
            </a:r>
            <a:r>
              <a:rPr lang="en-US" altLang="en-US" sz="2000" dirty="0" err="1" smtClean="0"/>
              <a:t>vârsta</a:t>
            </a:r>
            <a:r>
              <a:rPr lang="en-US" altLang="en-US" sz="2000" dirty="0" smtClean="0"/>
              <a:t> de 30 de</a:t>
            </a:r>
            <a:r>
              <a:rPr lang="ro-RO" altLang="en-US" sz="2000" dirty="0" smtClean="0"/>
              <a:t> ani</a:t>
            </a:r>
            <a:r>
              <a:rPr lang="ro-RO" altLang="en-US" sz="2800" dirty="0" smtClean="0"/>
              <a:t>.</a:t>
            </a:r>
          </a:p>
          <a:p>
            <a:r>
              <a:rPr lang="en-US" altLang="en-US" sz="1200" dirty="0" smtClean="0">
                <a:latin typeface="Times New Roman" panose="02020603050405020304" pitchFamily="18" charset="0"/>
                <a:cs typeface="Times New Roman" panose="02020603050405020304" pitchFamily="18" charset="0"/>
                <a:hlinkClick r:id="rId3"/>
              </a:rPr>
              <a:t>https://www.descopera.ro/istorie/19706992-josef-mengele-doctorul-nazist-si-ingerul-mortii-de-la-auschwitz-care-nu-a-fost-niciodata-prins</a:t>
            </a:r>
            <a:endParaRPr lang="en-US" altLang="en-US" sz="1200" dirty="0">
              <a:latin typeface="Times New Roman" panose="02020603050405020304" pitchFamily="18" charset="0"/>
              <a:cs typeface="Times New Roman" panose="02020603050405020304" pitchFamily="18" charset="0"/>
            </a:endParaRPr>
          </a:p>
        </p:txBody>
      </p:sp>
      <p:pic>
        <p:nvPicPr>
          <p:cNvPr id="6" name="Picture 6">
            <a:extLst>
              <a:ext uri="{FF2B5EF4-FFF2-40B4-BE49-F238E27FC236}">
                <a16:creationId xmlns:a16="http://schemas.microsoft.com/office/drawing/2014/main" xmlns="" id="{A2E929EB-48A7-4D27-BCAA-B68859A0A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244692" y="5015114"/>
            <a:ext cx="2284368" cy="179237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3215" y="5015114"/>
            <a:ext cx="2009105" cy="1704572"/>
          </a:xfrm>
          <a:prstGeom prst="rect">
            <a:avLst/>
          </a:prstGeom>
        </p:spPr>
      </p:pic>
      <p:sp>
        <p:nvSpPr>
          <p:cNvPr id="8" name="Rectangle 7"/>
          <p:cNvSpPr/>
          <p:nvPr/>
        </p:nvSpPr>
        <p:spPr>
          <a:xfrm>
            <a:off x="3492320" y="5564199"/>
            <a:ext cx="2234075" cy="923330"/>
          </a:xfrm>
          <a:prstGeom prst="rect">
            <a:avLst/>
          </a:prstGeom>
        </p:spPr>
        <p:txBody>
          <a:bodyPr wrap="square">
            <a:spAutoFit/>
          </a:bodyPr>
          <a:lstStyle/>
          <a:p>
            <a:r>
              <a:rPr lang="en-US" sz="1200" dirty="0" err="1">
                <a:latin typeface="Arial" panose="020B0604020202020204" pitchFamily="34" charset="0"/>
              </a:rPr>
              <a:t>Copie</a:t>
            </a:r>
            <a:r>
              <a:rPr lang="en-US" sz="1200" dirty="0">
                <a:latin typeface="Arial" panose="020B0604020202020204" pitchFamily="34" charset="0"/>
              </a:rPr>
              <a:t> a </a:t>
            </a:r>
            <a:r>
              <a:rPr lang="en-US" sz="1200" dirty="0" err="1">
                <a:latin typeface="Arial" panose="020B0604020202020204" pitchFamily="34" charset="0"/>
              </a:rPr>
              <a:t>minutei</a:t>
            </a:r>
            <a:r>
              <a:rPr lang="en-US" sz="1200" dirty="0">
                <a:latin typeface="Arial" panose="020B0604020202020204" pitchFamily="34" charset="0"/>
              </a:rPr>
              <a:t> </a:t>
            </a:r>
            <a:r>
              <a:rPr lang="en-US" sz="1200" dirty="0" err="1">
                <a:latin typeface="Arial" panose="020B0604020202020204" pitchFamily="34" charset="0"/>
                <a:hlinkClick r:id="rId6" tooltip="Conferința de la Wannsee"/>
              </a:rPr>
              <a:t>Conferinței</a:t>
            </a:r>
            <a:r>
              <a:rPr lang="en-US" sz="1200" dirty="0">
                <a:latin typeface="Arial" panose="020B0604020202020204" pitchFamily="34" charset="0"/>
                <a:hlinkClick r:id="rId6" tooltip="Conferința de la Wannsee"/>
              </a:rPr>
              <a:t> de la </a:t>
            </a:r>
            <a:r>
              <a:rPr lang="en-US" sz="1200" dirty="0" err="1">
                <a:latin typeface="Arial" panose="020B0604020202020204" pitchFamily="34" charset="0"/>
                <a:hlinkClick r:id="rId6" tooltip="Conferința de la Wannsee"/>
              </a:rPr>
              <a:t>Wannsee</a:t>
            </a:r>
            <a:r>
              <a:rPr lang="en-US" sz="1200" dirty="0">
                <a:latin typeface="Arial" panose="020B0604020202020204" pitchFamily="34" charset="0"/>
              </a:rPr>
              <a:t>; </a:t>
            </a:r>
            <a:r>
              <a:rPr lang="en-US" sz="1200" dirty="0" err="1">
                <a:latin typeface="Arial" panose="020B0604020202020204" pitchFamily="34" charset="0"/>
              </a:rPr>
              <a:t>această</a:t>
            </a:r>
            <a:r>
              <a:rPr lang="en-US" sz="1200" dirty="0">
                <a:latin typeface="Arial" panose="020B0604020202020204" pitchFamily="34" charset="0"/>
              </a:rPr>
              <a:t> </a:t>
            </a:r>
            <a:r>
              <a:rPr lang="en-US" sz="1200" dirty="0" err="1">
                <a:latin typeface="Arial" panose="020B0604020202020204" pitchFamily="34" charset="0"/>
              </a:rPr>
              <a:t>pagină</a:t>
            </a:r>
            <a:r>
              <a:rPr lang="en-US" sz="1200" dirty="0">
                <a:latin typeface="Arial" panose="020B0604020202020204" pitchFamily="34" charset="0"/>
              </a:rPr>
              <a:t> </a:t>
            </a:r>
            <a:r>
              <a:rPr lang="en-US" sz="1200" dirty="0" err="1">
                <a:latin typeface="Arial" panose="020B0604020202020204" pitchFamily="34" charset="0"/>
              </a:rPr>
              <a:t>listează</a:t>
            </a:r>
            <a:r>
              <a:rPr lang="en-US" sz="1200" dirty="0">
                <a:latin typeface="Arial" panose="020B0604020202020204" pitchFamily="34" charset="0"/>
              </a:rPr>
              <a:t> </a:t>
            </a:r>
            <a:r>
              <a:rPr lang="en-US" sz="1200" dirty="0" err="1">
                <a:latin typeface="Arial" panose="020B0604020202020204" pitchFamily="34" charset="0"/>
              </a:rPr>
              <a:t>numărul</a:t>
            </a:r>
            <a:r>
              <a:rPr lang="en-US" sz="1200" dirty="0">
                <a:latin typeface="Arial" panose="020B0604020202020204" pitchFamily="34" charset="0"/>
              </a:rPr>
              <a:t> de </a:t>
            </a:r>
            <a:r>
              <a:rPr lang="en-US" sz="1200" dirty="0" err="1">
                <a:latin typeface="Arial" panose="020B0604020202020204" pitchFamily="34" charset="0"/>
              </a:rPr>
              <a:t>evrei</a:t>
            </a:r>
            <a:r>
              <a:rPr lang="en-US" sz="1200" dirty="0">
                <a:latin typeface="Arial" panose="020B0604020202020204" pitchFamily="34" charset="0"/>
              </a:rPr>
              <a:t> din </a:t>
            </a:r>
            <a:r>
              <a:rPr lang="en-US" sz="1200" dirty="0" err="1">
                <a:latin typeface="Arial" panose="020B0604020202020204" pitchFamily="34" charset="0"/>
              </a:rPr>
              <a:t>fiecare</a:t>
            </a:r>
            <a:r>
              <a:rPr lang="en-US" sz="1200" dirty="0">
                <a:latin typeface="Arial" panose="020B0604020202020204" pitchFamily="34" charset="0"/>
              </a:rPr>
              <a:t> </a:t>
            </a:r>
            <a:r>
              <a:rPr lang="en-US" sz="1200" dirty="0" err="1">
                <a:latin typeface="Arial" panose="020B0604020202020204" pitchFamily="34" charset="0"/>
              </a:rPr>
              <a:t>țară</a:t>
            </a:r>
            <a:r>
              <a:rPr lang="en-US" sz="1200" dirty="0">
                <a:latin typeface="Arial" panose="020B0604020202020204" pitchFamily="34" charset="0"/>
              </a:rPr>
              <a:t> </a:t>
            </a:r>
            <a:r>
              <a:rPr lang="en-US" sz="1200" dirty="0" err="1">
                <a:latin typeface="Arial" panose="020B0604020202020204" pitchFamily="34" charset="0"/>
              </a:rPr>
              <a:t>europeană</a:t>
            </a:r>
            <a:r>
              <a:rPr lang="en-US" dirty="0">
                <a:solidFill>
                  <a:srgbClr val="202122"/>
                </a:solidFill>
                <a:latin typeface="Arial" panose="020B0604020202020204" pitchFamily="34" charset="0"/>
              </a:rPr>
              <a:t>.</a:t>
            </a:r>
            <a:endParaRPr lang="en-US" dirty="0"/>
          </a:p>
        </p:txBody>
      </p:sp>
    </p:spTree>
    <p:extLst>
      <p:ext uri="{BB962C8B-B14F-4D97-AF65-F5344CB8AC3E}">
        <p14:creationId xmlns:p14="http://schemas.microsoft.com/office/powerpoint/2010/main" val="18555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24"/>
          <p:cNvSpPr>
            <a:spLocks noChangeArrowheads="1"/>
          </p:cNvSpPr>
          <p:nvPr/>
        </p:nvSpPr>
        <p:spPr bwMode="auto">
          <a:xfrm>
            <a:off x="4191000" y="2590800"/>
            <a:ext cx="3505200" cy="1981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31" name="Text Box 25"/>
          <p:cNvSpPr txBox="1">
            <a:spLocks noChangeArrowheads="1"/>
          </p:cNvSpPr>
          <p:nvPr/>
        </p:nvSpPr>
        <p:spPr bwMode="auto">
          <a:xfrm>
            <a:off x="4724400" y="3048001"/>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latin typeface="Times New Roman" panose="02020603050405020304" pitchFamily="18" charset="0"/>
              </a:rPr>
              <a:t>Cum era organizata </a:t>
            </a:r>
            <a:r>
              <a:rPr lang="en-GB" altLang="en-US" sz="2400" b="1">
                <a:latin typeface="Times New Roman" panose="02020603050405020304" pitchFamily="18" charset="0"/>
              </a:rPr>
              <a:t>Solutia Finala</a:t>
            </a:r>
            <a:r>
              <a:rPr lang="en-GB" altLang="en-US" sz="2400">
                <a:latin typeface="Times New Roman" panose="02020603050405020304" pitchFamily="18" charset="0"/>
              </a:rPr>
              <a:t>?</a:t>
            </a:r>
          </a:p>
        </p:txBody>
      </p:sp>
      <p:sp>
        <p:nvSpPr>
          <p:cNvPr id="91162" name="Text Box 26"/>
          <p:cNvSpPr txBox="1">
            <a:spLocks noChangeArrowheads="1"/>
          </p:cNvSpPr>
          <p:nvPr/>
        </p:nvSpPr>
        <p:spPr bwMode="auto">
          <a:xfrm>
            <a:off x="4648200" y="457201"/>
            <a:ext cx="2667000" cy="13112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lang="en-GB" sz="2000" b="1" dirty="0" err="1">
                <a:solidFill>
                  <a:schemeClr val="tx2">
                    <a:lumMod val="10000"/>
                  </a:schemeClr>
                </a:solidFill>
                <a:latin typeface="Times New Roman" pitchFamily="18" charset="0"/>
              </a:rPr>
              <a:t>Impuscarea</a:t>
            </a:r>
            <a:r>
              <a:rPr lang="en-GB" sz="2000" b="1" dirty="0">
                <a:solidFill>
                  <a:schemeClr val="tx2">
                    <a:lumMod val="10000"/>
                  </a:schemeClr>
                </a:solidFill>
                <a:latin typeface="Times New Roman" pitchFamily="18" charset="0"/>
              </a:rPr>
              <a:t> era o </a:t>
            </a:r>
            <a:r>
              <a:rPr lang="en-GB" sz="2000" b="1" dirty="0" err="1">
                <a:solidFill>
                  <a:schemeClr val="tx2">
                    <a:lumMod val="10000"/>
                  </a:schemeClr>
                </a:solidFill>
                <a:latin typeface="Times New Roman" pitchFamily="18" charset="0"/>
              </a:rPr>
              <a:t>metoda</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ineficienta</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deoarece</a:t>
            </a:r>
            <a:r>
              <a:rPr lang="en-GB" sz="2000" b="1" dirty="0">
                <a:solidFill>
                  <a:schemeClr val="tx2">
                    <a:lumMod val="10000"/>
                  </a:schemeClr>
                </a:solidFill>
                <a:latin typeface="Times New Roman" pitchFamily="18" charset="0"/>
              </a:rPr>
              <a:t> de </a:t>
            </a:r>
            <a:r>
              <a:rPr lang="en-GB" sz="2000" b="1" dirty="0" err="1">
                <a:solidFill>
                  <a:schemeClr val="tx2">
                    <a:lumMod val="10000"/>
                  </a:schemeClr>
                </a:solidFill>
                <a:latin typeface="Times New Roman" pitchFamily="18" charset="0"/>
              </a:rPr>
              <a:t>gloante</a:t>
            </a:r>
            <a:r>
              <a:rPr lang="en-GB" sz="2000" b="1" dirty="0">
                <a:solidFill>
                  <a:schemeClr val="tx2">
                    <a:lumMod val="10000"/>
                  </a:schemeClr>
                </a:solidFill>
                <a:latin typeface="Times New Roman" pitchFamily="18" charset="0"/>
              </a:rPr>
              <a:t> era </a:t>
            </a:r>
            <a:r>
              <a:rPr lang="en-GB" sz="2000" b="1" dirty="0" err="1">
                <a:solidFill>
                  <a:schemeClr val="tx2">
                    <a:lumMod val="10000"/>
                  </a:schemeClr>
                </a:solidFill>
                <a:latin typeface="Times New Roman" pitchFamily="18" charset="0"/>
              </a:rPr>
              <a:t>nevoie</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pe</a:t>
            </a:r>
            <a:r>
              <a:rPr lang="en-GB" sz="2000" b="1" dirty="0">
                <a:solidFill>
                  <a:schemeClr val="tx2">
                    <a:lumMod val="10000"/>
                  </a:schemeClr>
                </a:solidFill>
                <a:latin typeface="Times New Roman" pitchFamily="18" charset="0"/>
              </a:rPr>
              <a:t>  front.</a:t>
            </a:r>
            <a:r>
              <a:rPr lang="en-GB" sz="2000" dirty="0">
                <a:solidFill>
                  <a:schemeClr val="tx2">
                    <a:lumMod val="10000"/>
                  </a:schemeClr>
                </a:solidFill>
                <a:latin typeface="Times New Roman" pitchFamily="18" charset="0"/>
              </a:rPr>
              <a:t> </a:t>
            </a:r>
          </a:p>
        </p:txBody>
      </p:sp>
      <p:sp>
        <p:nvSpPr>
          <p:cNvPr id="91163" name="Text Box 27"/>
          <p:cNvSpPr txBox="1">
            <a:spLocks noChangeArrowheads="1"/>
          </p:cNvSpPr>
          <p:nvPr/>
        </p:nvSpPr>
        <p:spPr bwMode="auto">
          <a:xfrm>
            <a:off x="1752600" y="685801"/>
            <a:ext cx="2362200" cy="1323975"/>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lgn="ctr" eaLnBrk="1" hangingPunct="1">
              <a:spcBef>
                <a:spcPct val="50000"/>
              </a:spcBef>
              <a:defRPr/>
            </a:pPr>
            <a:r>
              <a:rPr lang="en-GB" sz="2000" b="1" dirty="0" err="1">
                <a:solidFill>
                  <a:schemeClr val="tx2">
                    <a:lumMod val="10000"/>
                  </a:schemeClr>
                </a:solidFill>
                <a:latin typeface="Times New Roman" pitchFamily="18" charset="0"/>
              </a:rPr>
              <a:t>Evreii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trebuiau</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ridicati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si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trimisi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toti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spre</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lagare</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numite</a:t>
            </a:r>
            <a:r>
              <a:rPr lang="en-GB" sz="2000" b="1" dirty="0">
                <a:solidFill>
                  <a:schemeClr val="tx2">
                    <a:lumMod val="10000"/>
                  </a:schemeClr>
                </a:solidFill>
                <a:latin typeface="Times New Roman" pitchFamily="18" charset="0"/>
              </a:rPr>
              <a:t> </a:t>
            </a:r>
            <a:r>
              <a:rPr lang="en-GB" sz="2000" dirty="0">
                <a:solidFill>
                  <a:schemeClr val="tx2">
                    <a:lumMod val="10000"/>
                  </a:schemeClr>
                </a:solidFill>
                <a:latin typeface="Times New Roman" pitchFamily="18" charset="0"/>
              </a:rPr>
              <a:t>GHETOURI</a:t>
            </a:r>
          </a:p>
        </p:txBody>
      </p:sp>
      <p:sp>
        <p:nvSpPr>
          <p:cNvPr id="91164" name="Text Box 28"/>
          <p:cNvSpPr txBox="1">
            <a:spLocks noChangeArrowheads="1"/>
          </p:cNvSpPr>
          <p:nvPr/>
        </p:nvSpPr>
        <p:spPr bwMode="auto">
          <a:xfrm>
            <a:off x="1524000" y="2819401"/>
            <a:ext cx="2514600" cy="13112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spcBef>
                <a:spcPct val="50000"/>
              </a:spcBef>
              <a:defRPr/>
            </a:pPr>
            <a:r>
              <a:rPr lang="en-GB" sz="2000" b="1" dirty="0" err="1">
                <a:solidFill>
                  <a:schemeClr val="tx2">
                    <a:lumMod val="10000"/>
                  </a:schemeClr>
                </a:solidFill>
                <a:latin typeface="Times New Roman" pitchFamily="18" charset="0"/>
              </a:rPr>
              <a:t>Evreii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ce</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traiau</a:t>
            </a:r>
            <a:r>
              <a:rPr lang="en-GB" sz="2000" b="1" dirty="0">
                <a:solidFill>
                  <a:schemeClr val="tx2">
                    <a:lumMod val="10000"/>
                  </a:schemeClr>
                </a:solidFill>
                <a:latin typeface="Times New Roman" pitchFamily="18" charset="0"/>
              </a:rPr>
              <a:t> in </a:t>
            </a:r>
            <a:r>
              <a:rPr lang="en-GB" sz="2000" b="1" dirty="0" err="1">
                <a:solidFill>
                  <a:schemeClr val="tx2">
                    <a:lumMod val="10000"/>
                  </a:schemeClr>
                </a:solidFill>
                <a:latin typeface="Times New Roman" pitchFamily="18" charset="0"/>
              </a:rPr>
              <a:t>ghetouri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erau</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folositi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drept</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sursa</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ieftina</a:t>
            </a:r>
            <a:r>
              <a:rPr lang="en-GB" sz="2000" b="1" dirty="0">
                <a:solidFill>
                  <a:schemeClr val="tx2">
                    <a:lumMod val="10000"/>
                  </a:schemeClr>
                </a:solidFill>
                <a:latin typeface="Times New Roman" pitchFamily="18" charset="0"/>
              </a:rPr>
              <a:t> de </a:t>
            </a:r>
            <a:r>
              <a:rPr lang="en-GB" sz="2000" b="1" dirty="0" err="1">
                <a:solidFill>
                  <a:schemeClr val="tx2">
                    <a:lumMod val="10000"/>
                  </a:schemeClr>
                </a:solidFill>
                <a:latin typeface="Times New Roman" pitchFamily="18" charset="0"/>
              </a:rPr>
              <a:t>munca</a:t>
            </a:r>
            <a:r>
              <a:rPr lang="en-GB" sz="2000" b="1" dirty="0">
                <a:solidFill>
                  <a:schemeClr val="tx2">
                    <a:lumMod val="10000"/>
                  </a:schemeClr>
                </a:solidFill>
                <a:latin typeface="Times New Roman" pitchFamily="18" charset="0"/>
              </a:rPr>
              <a:t> . </a:t>
            </a:r>
          </a:p>
        </p:txBody>
      </p:sp>
      <p:sp>
        <p:nvSpPr>
          <p:cNvPr id="91165" name="Text Box 29"/>
          <p:cNvSpPr txBox="1">
            <a:spLocks noChangeArrowheads="1"/>
          </p:cNvSpPr>
          <p:nvPr/>
        </p:nvSpPr>
        <p:spPr bwMode="auto">
          <a:xfrm>
            <a:off x="1524000" y="4953001"/>
            <a:ext cx="3657600" cy="13112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lang="en-GB" sz="2000" b="1" dirty="0" err="1">
                <a:solidFill>
                  <a:schemeClr val="tx2">
                    <a:lumMod val="10000"/>
                  </a:schemeClr>
                </a:solidFill>
                <a:latin typeface="Times New Roman" pitchFamily="18" charset="0"/>
              </a:rPr>
              <a:t>Conditiile</a:t>
            </a:r>
            <a:r>
              <a:rPr lang="en-GB" sz="2000" b="1" dirty="0">
                <a:solidFill>
                  <a:schemeClr val="tx2">
                    <a:lumMod val="10000"/>
                  </a:schemeClr>
                </a:solidFill>
                <a:latin typeface="Times New Roman" pitchFamily="18" charset="0"/>
              </a:rPr>
              <a:t> in </a:t>
            </a:r>
            <a:r>
              <a:rPr lang="en-GB" sz="2000" b="1" dirty="0" err="1">
                <a:solidFill>
                  <a:schemeClr val="tx2">
                    <a:lumMod val="10000"/>
                  </a:schemeClr>
                </a:solidFill>
                <a:latin typeface="Times New Roman" pitchFamily="18" charset="0"/>
              </a:rPr>
              <a:t>ghetouri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erau</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asa</a:t>
            </a:r>
            <a:r>
              <a:rPr lang="en-GB" sz="2000" b="1" dirty="0">
                <a:solidFill>
                  <a:schemeClr val="tx2">
                    <a:lumMod val="10000"/>
                  </a:schemeClr>
                </a:solidFill>
                <a:latin typeface="Times New Roman" pitchFamily="18" charset="0"/>
              </a:rPr>
              <a:t> de </a:t>
            </a:r>
            <a:r>
              <a:rPr lang="en-GB" sz="2000" b="1" dirty="0" err="1">
                <a:solidFill>
                  <a:schemeClr val="tx2">
                    <a:lumMod val="10000"/>
                  </a:schemeClr>
                </a:solidFill>
                <a:latin typeface="Times New Roman" pitchFamily="18" charset="0"/>
              </a:rPr>
              <a:t>rele</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incat</a:t>
            </a:r>
            <a:r>
              <a:rPr lang="en-GB" sz="2000" b="1" dirty="0">
                <a:solidFill>
                  <a:schemeClr val="tx2">
                    <a:lumMod val="10000"/>
                  </a:schemeClr>
                </a:solidFill>
                <a:latin typeface="Times New Roman" pitchFamily="18" charset="0"/>
              </a:rPr>
              <a:t> multi au </a:t>
            </a:r>
            <a:r>
              <a:rPr lang="en-GB" sz="2000" b="1" dirty="0" err="1">
                <a:solidFill>
                  <a:schemeClr val="tx2">
                    <a:lumMod val="10000"/>
                  </a:schemeClr>
                </a:solidFill>
                <a:latin typeface="Times New Roman" pitchFamily="18" charset="0"/>
              </a:rPr>
              <a:t>murit</a:t>
            </a:r>
            <a:r>
              <a:rPr lang="en-GB" sz="2000" b="1" dirty="0">
                <a:solidFill>
                  <a:schemeClr val="tx2">
                    <a:lumMod val="10000"/>
                  </a:schemeClr>
                </a:solidFill>
                <a:latin typeface="Times New Roman" pitchFamily="18" charset="0"/>
              </a:rPr>
              <a:t> in </a:t>
            </a:r>
            <a:r>
              <a:rPr lang="en-GB" sz="2000" b="1" dirty="0" err="1">
                <a:solidFill>
                  <a:schemeClr val="tx2">
                    <a:lumMod val="10000"/>
                  </a:schemeClr>
                </a:solidFill>
                <a:latin typeface="Times New Roman" pitchFamily="18" charset="0"/>
              </a:rPr>
              <a:t>timp</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ce</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restul</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doreau</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sa</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plece</a:t>
            </a:r>
            <a:r>
              <a:rPr lang="en-GB" sz="2000" b="1" dirty="0">
                <a:solidFill>
                  <a:schemeClr val="tx2">
                    <a:lumMod val="10000"/>
                  </a:schemeClr>
                </a:solidFill>
                <a:latin typeface="Times New Roman" pitchFamily="18" charset="0"/>
              </a:rPr>
              <a:t> in </a:t>
            </a:r>
            <a:r>
              <a:rPr lang="en-GB" sz="2000" b="1" dirty="0" err="1">
                <a:solidFill>
                  <a:schemeClr val="tx2">
                    <a:lumMod val="10000"/>
                  </a:schemeClr>
                </a:solidFill>
                <a:latin typeface="Times New Roman" pitchFamily="18" charset="0"/>
              </a:rPr>
              <a:t>speranta</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unei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vieti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mai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bune</a:t>
            </a:r>
            <a:r>
              <a:rPr lang="en-GB" sz="2000" b="1" dirty="0">
                <a:solidFill>
                  <a:schemeClr val="tx2">
                    <a:lumMod val="10000"/>
                  </a:schemeClr>
                </a:solidFill>
                <a:latin typeface="Times New Roman" pitchFamily="18" charset="0"/>
              </a:rPr>
              <a:t> .</a:t>
            </a:r>
            <a:r>
              <a:rPr lang="en-GB" sz="2000" dirty="0">
                <a:solidFill>
                  <a:schemeClr val="tx2">
                    <a:lumMod val="10000"/>
                  </a:schemeClr>
                </a:solidFill>
                <a:latin typeface="Times New Roman" pitchFamily="18" charset="0"/>
              </a:rPr>
              <a:t> </a:t>
            </a:r>
          </a:p>
        </p:txBody>
      </p:sp>
      <p:sp>
        <p:nvSpPr>
          <p:cNvPr id="91166" name="Text Box 30"/>
          <p:cNvSpPr txBox="1">
            <a:spLocks noChangeArrowheads="1"/>
          </p:cNvSpPr>
          <p:nvPr/>
        </p:nvSpPr>
        <p:spPr bwMode="auto">
          <a:xfrm>
            <a:off x="8229600" y="4876801"/>
            <a:ext cx="2438400" cy="13239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spcBef>
                <a:spcPct val="50000"/>
              </a:spcBef>
              <a:defRPr/>
            </a:pPr>
            <a:r>
              <a:rPr lang="en-GB" sz="2000" b="1" dirty="0">
                <a:solidFill>
                  <a:schemeClr val="tx2">
                    <a:lumMod val="10000"/>
                  </a:schemeClr>
                </a:solidFill>
                <a:latin typeface="Times New Roman" pitchFamily="18" charset="0"/>
              </a:rPr>
              <a:t>La </a:t>
            </a:r>
            <a:r>
              <a:rPr lang="en-GB" sz="2000" b="1" dirty="0" err="1">
                <a:solidFill>
                  <a:schemeClr val="tx2">
                    <a:lumMod val="10000"/>
                  </a:schemeClr>
                </a:solidFill>
                <a:latin typeface="Times New Roman" pitchFamily="18" charset="0"/>
              </a:rPr>
              <a:t>sosirea</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evreilor</a:t>
            </a:r>
            <a:r>
              <a:rPr lang="en-GB" sz="2000" b="1" dirty="0">
                <a:solidFill>
                  <a:schemeClr val="tx2">
                    <a:lumMod val="10000"/>
                  </a:schemeClr>
                </a:solidFill>
                <a:latin typeface="Times New Roman" pitchFamily="18" charset="0"/>
              </a:rPr>
              <a:t> in </a:t>
            </a:r>
            <a:r>
              <a:rPr lang="en-GB" sz="2000" b="1" dirty="0" err="1">
                <a:solidFill>
                  <a:schemeClr val="tx2">
                    <a:lumMod val="10000"/>
                  </a:schemeClr>
                </a:solidFill>
                <a:latin typeface="Times New Roman" pitchFamily="18" charset="0"/>
              </a:rPr>
              <a:t>lagar</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treceau</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prin</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procesul</a:t>
            </a:r>
            <a:r>
              <a:rPr lang="en-GB" sz="2000" b="1" dirty="0">
                <a:solidFill>
                  <a:schemeClr val="tx2">
                    <a:lumMod val="10000"/>
                  </a:schemeClr>
                </a:solidFill>
                <a:latin typeface="Times New Roman" pitchFamily="18" charset="0"/>
              </a:rPr>
              <a:t> de  ,,</a:t>
            </a:r>
            <a:r>
              <a:rPr lang="en-GB" sz="2000" b="1" dirty="0" err="1">
                <a:solidFill>
                  <a:schemeClr val="tx2">
                    <a:lumMod val="10000"/>
                  </a:schemeClr>
                </a:solidFill>
                <a:latin typeface="Times New Roman" pitchFamily="18" charset="0"/>
              </a:rPr>
              <a:t>selectie</a:t>
            </a:r>
            <a:r>
              <a:rPr lang="en-GB" sz="2000" b="1" dirty="0">
                <a:solidFill>
                  <a:schemeClr val="tx2">
                    <a:lumMod val="10000"/>
                  </a:schemeClr>
                </a:solidFill>
                <a:latin typeface="Times New Roman" pitchFamily="18" charset="0"/>
              </a:rPr>
              <a:t> “</a:t>
            </a:r>
            <a:r>
              <a:rPr lang="en-GB" sz="2000" dirty="0">
                <a:solidFill>
                  <a:schemeClr val="tx2">
                    <a:lumMod val="10000"/>
                  </a:schemeClr>
                </a:solidFill>
                <a:latin typeface="Times New Roman" pitchFamily="18" charset="0"/>
              </a:rPr>
              <a:t> </a:t>
            </a:r>
          </a:p>
        </p:txBody>
      </p:sp>
      <p:sp>
        <p:nvSpPr>
          <p:cNvPr id="91167" name="Line 31"/>
          <p:cNvSpPr>
            <a:spLocks noChangeShapeType="1"/>
          </p:cNvSpPr>
          <p:nvPr/>
        </p:nvSpPr>
        <p:spPr bwMode="auto">
          <a:xfrm flipV="1">
            <a:off x="7086600" y="2362200"/>
            <a:ext cx="1066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68" name="Line 32"/>
          <p:cNvSpPr>
            <a:spLocks noChangeShapeType="1"/>
          </p:cNvSpPr>
          <p:nvPr/>
        </p:nvSpPr>
        <p:spPr bwMode="auto">
          <a:xfrm>
            <a:off x="7696200" y="3581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69" name="Line 33"/>
          <p:cNvSpPr>
            <a:spLocks noChangeShapeType="1"/>
          </p:cNvSpPr>
          <p:nvPr/>
        </p:nvSpPr>
        <p:spPr bwMode="auto">
          <a:xfrm>
            <a:off x="7467600" y="4114800"/>
            <a:ext cx="685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70" name="Line 34"/>
          <p:cNvSpPr>
            <a:spLocks noChangeShapeType="1"/>
          </p:cNvSpPr>
          <p:nvPr/>
        </p:nvSpPr>
        <p:spPr bwMode="auto">
          <a:xfrm>
            <a:off x="5867400" y="4572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71" name="Text Box 35"/>
          <p:cNvSpPr txBox="1">
            <a:spLocks noChangeArrowheads="1"/>
          </p:cNvSpPr>
          <p:nvPr/>
        </p:nvSpPr>
        <p:spPr bwMode="auto">
          <a:xfrm>
            <a:off x="5257800" y="5257801"/>
            <a:ext cx="2362200" cy="1323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spcBef>
                <a:spcPct val="50000"/>
              </a:spcBef>
              <a:defRPr/>
            </a:pPr>
            <a:r>
              <a:rPr lang="en-GB" sz="2000" b="1" dirty="0" err="1">
                <a:solidFill>
                  <a:schemeClr val="tx2">
                    <a:lumMod val="10000"/>
                  </a:schemeClr>
                </a:solidFill>
                <a:latin typeface="Times New Roman" pitchFamily="18" charset="0"/>
              </a:rPr>
              <a:t>Evreii</a:t>
            </a:r>
            <a:r>
              <a:rPr lang="en-GB" sz="2000" b="1" dirty="0">
                <a:solidFill>
                  <a:schemeClr val="tx2">
                    <a:lumMod val="10000"/>
                  </a:schemeClr>
                </a:solidFill>
                <a:latin typeface="Times New Roman" pitchFamily="18" charset="0"/>
              </a:rPr>
              <a:t> care au </a:t>
            </a:r>
            <a:r>
              <a:rPr lang="en-GB" sz="2000" b="1" dirty="0" err="1">
                <a:solidFill>
                  <a:schemeClr val="tx2">
                    <a:lumMod val="10000"/>
                  </a:schemeClr>
                </a:solidFill>
                <a:latin typeface="Times New Roman" pitchFamily="18" charset="0"/>
              </a:rPr>
              <a:t>supravietuit</a:t>
            </a:r>
            <a:r>
              <a:rPr lang="en-GB" sz="2000" b="1" dirty="0">
                <a:solidFill>
                  <a:schemeClr val="tx2">
                    <a:lumMod val="10000"/>
                  </a:schemeClr>
                </a:solidFill>
                <a:latin typeface="Times New Roman" pitchFamily="18" charset="0"/>
              </a:rPr>
              <a:t>  au </a:t>
            </a:r>
            <a:r>
              <a:rPr lang="en-GB" sz="2000" b="1" dirty="0" err="1">
                <a:solidFill>
                  <a:schemeClr val="tx2">
                    <a:lumMod val="10000"/>
                  </a:schemeClr>
                </a:solidFill>
                <a:latin typeface="Times New Roman" pitchFamily="18" charset="0"/>
              </a:rPr>
              <a:t>fost</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trimisi</a:t>
            </a:r>
            <a:r>
              <a:rPr lang="en-GB" sz="2000" b="1" dirty="0">
                <a:solidFill>
                  <a:schemeClr val="tx2">
                    <a:lumMod val="10000"/>
                  </a:schemeClr>
                </a:solidFill>
                <a:latin typeface="Times New Roman" pitchFamily="18" charset="0"/>
              </a:rPr>
              <a:t> in  </a:t>
            </a:r>
            <a:r>
              <a:rPr lang="en-GB" sz="2000" b="1" dirty="0" err="1">
                <a:solidFill>
                  <a:schemeClr val="tx2">
                    <a:lumMod val="10000"/>
                  </a:schemeClr>
                </a:solidFill>
                <a:latin typeface="Times New Roman" pitchFamily="18" charset="0"/>
              </a:rPr>
              <a:t>Est</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spre</a:t>
            </a:r>
            <a:r>
              <a:rPr lang="en-GB" sz="2000" b="1" dirty="0">
                <a:solidFill>
                  <a:schemeClr val="tx2">
                    <a:lumMod val="10000"/>
                  </a:schemeClr>
                </a:solidFill>
                <a:latin typeface="Times New Roman" pitchFamily="18" charset="0"/>
              </a:rPr>
              <a:t> ,, </a:t>
            </a:r>
            <a:r>
              <a:rPr lang="en-GB" sz="2000" b="1" dirty="0" err="1">
                <a:solidFill>
                  <a:schemeClr val="tx2">
                    <a:lumMod val="10000"/>
                  </a:schemeClr>
                </a:solidFill>
                <a:latin typeface="Times New Roman" pitchFamily="18" charset="0"/>
              </a:rPr>
              <a:t>zona</a:t>
            </a:r>
            <a:r>
              <a:rPr lang="en-GB" sz="2000" b="1" dirty="0">
                <a:solidFill>
                  <a:schemeClr val="tx2">
                    <a:lumMod val="10000"/>
                  </a:schemeClr>
                </a:solidFill>
                <a:latin typeface="Times New Roman" pitchFamily="18" charset="0"/>
              </a:rPr>
              <a:t> de </a:t>
            </a:r>
            <a:r>
              <a:rPr lang="en-GB" sz="2000" b="1" dirty="0" err="1">
                <a:solidFill>
                  <a:schemeClr val="tx2">
                    <a:lumMod val="10000"/>
                  </a:schemeClr>
                </a:solidFill>
                <a:latin typeface="Times New Roman" pitchFamily="18" charset="0"/>
              </a:rPr>
              <a:t>odihna</a:t>
            </a:r>
            <a:r>
              <a:rPr lang="en-GB" sz="2000" b="1" dirty="0">
                <a:solidFill>
                  <a:schemeClr val="tx2">
                    <a:lumMod val="10000"/>
                  </a:schemeClr>
                </a:solidFill>
                <a:latin typeface="Times New Roman" pitchFamily="18" charset="0"/>
              </a:rPr>
              <a:t> “</a:t>
            </a:r>
            <a:r>
              <a:rPr lang="en-GB" sz="2000" dirty="0">
                <a:solidFill>
                  <a:schemeClr val="tx2">
                    <a:lumMod val="10000"/>
                  </a:schemeClr>
                </a:solidFill>
                <a:latin typeface="Times New Roman" pitchFamily="18" charset="0"/>
              </a:rPr>
              <a:t> </a:t>
            </a:r>
          </a:p>
        </p:txBody>
      </p:sp>
      <p:sp>
        <p:nvSpPr>
          <p:cNvPr id="91172" name="Text Box 36"/>
          <p:cNvSpPr txBox="1">
            <a:spLocks noChangeArrowheads="1"/>
          </p:cNvSpPr>
          <p:nvPr/>
        </p:nvSpPr>
        <p:spPr bwMode="auto">
          <a:xfrm>
            <a:off x="8229600" y="2590800"/>
            <a:ext cx="2438400" cy="16319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spcBef>
                <a:spcPct val="50000"/>
              </a:spcBef>
              <a:defRPr/>
            </a:pPr>
            <a:r>
              <a:rPr lang="en-GB" sz="2000" b="1" dirty="0" err="1">
                <a:solidFill>
                  <a:schemeClr val="tx2">
                    <a:lumMod val="10000"/>
                  </a:schemeClr>
                </a:solidFill>
                <a:latin typeface="Times New Roman" pitchFamily="18" charset="0"/>
              </a:rPr>
              <a:t>Femeile</a:t>
            </a:r>
            <a:r>
              <a:rPr lang="en-GB" sz="2000" b="1" dirty="0">
                <a:solidFill>
                  <a:schemeClr val="tx2">
                    <a:lumMod val="10000"/>
                  </a:schemeClr>
                </a:solidFill>
                <a:latin typeface="Times New Roman" pitchFamily="18" charset="0"/>
              </a:rPr>
              <a:t> , </a:t>
            </a:r>
            <a:r>
              <a:rPr lang="en-GB" sz="2000" b="1" dirty="0" err="1">
                <a:solidFill>
                  <a:schemeClr val="tx2">
                    <a:lumMod val="10000"/>
                  </a:schemeClr>
                </a:solidFill>
                <a:latin typeface="Times New Roman" pitchFamily="18" charset="0"/>
              </a:rPr>
              <a:t>copii</a:t>
            </a:r>
            <a:r>
              <a:rPr lang="en-GB" sz="2000" b="1" dirty="0">
                <a:solidFill>
                  <a:schemeClr val="tx2">
                    <a:lumMod val="10000"/>
                  </a:schemeClr>
                </a:solidFill>
                <a:latin typeface="Times New Roman" pitchFamily="18" charset="0"/>
              </a:rPr>
              <a:t> , </a:t>
            </a:r>
            <a:r>
              <a:rPr lang="en-GB" sz="2000" b="1" dirty="0" err="1">
                <a:solidFill>
                  <a:schemeClr val="tx2">
                    <a:lumMod val="10000"/>
                  </a:schemeClr>
                </a:solidFill>
                <a:latin typeface="Times New Roman" pitchFamily="18" charset="0"/>
              </a:rPr>
              <a:t>batranii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si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bolnavii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erau</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trimisi</a:t>
            </a:r>
            <a:r>
              <a:rPr lang="en-GB" sz="2000" b="1" dirty="0">
                <a:solidFill>
                  <a:schemeClr val="tx2">
                    <a:lumMod val="10000"/>
                  </a:schemeClr>
                </a:solidFill>
                <a:latin typeface="Times New Roman" pitchFamily="18" charset="0"/>
              </a:rPr>
              <a:t> la un ,,</a:t>
            </a:r>
            <a:r>
              <a:rPr lang="en-GB" sz="2000" b="1" dirty="0" err="1">
                <a:solidFill>
                  <a:schemeClr val="tx2">
                    <a:lumMod val="10000"/>
                  </a:schemeClr>
                </a:solidFill>
                <a:latin typeface="Times New Roman" pitchFamily="18" charset="0"/>
              </a:rPr>
              <a:t>tratament</a:t>
            </a:r>
            <a:r>
              <a:rPr lang="en-GB" sz="2000" b="1" dirty="0">
                <a:solidFill>
                  <a:schemeClr val="tx2">
                    <a:lumMod val="10000"/>
                  </a:schemeClr>
                </a:solidFill>
                <a:latin typeface="Times New Roman" pitchFamily="18" charset="0"/>
              </a:rPr>
              <a:t> special“</a:t>
            </a:r>
            <a:r>
              <a:rPr lang="en-GB" sz="2000" dirty="0">
                <a:solidFill>
                  <a:schemeClr val="tx2">
                    <a:lumMod val="10000"/>
                  </a:schemeClr>
                </a:solidFill>
                <a:latin typeface="Times New Roman" pitchFamily="18" charset="0"/>
              </a:rPr>
              <a:t> </a:t>
            </a:r>
            <a:r>
              <a:rPr lang="en-GB" sz="2000" dirty="0">
                <a:solidFill>
                  <a:schemeClr val="tx2">
                    <a:lumMod val="10000"/>
                  </a:schemeClr>
                </a:solidFill>
                <a:latin typeface="Times New Roman" pitchFamily="18" charset="0"/>
                <a:hlinkClick r:id="rId3"/>
              </a:rPr>
              <a:t>.</a:t>
            </a:r>
            <a:endParaRPr lang="en-GB" sz="2000" dirty="0">
              <a:solidFill>
                <a:schemeClr val="tx2">
                  <a:lumMod val="10000"/>
                </a:schemeClr>
              </a:solidFill>
              <a:latin typeface="Times New Roman" pitchFamily="18" charset="0"/>
            </a:endParaRPr>
          </a:p>
        </p:txBody>
      </p:sp>
      <p:sp>
        <p:nvSpPr>
          <p:cNvPr id="91173" name="Text Box 37"/>
          <p:cNvSpPr txBox="1">
            <a:spLocks noChangeArrowheads="1"/>
          </p:cNvSpPr>
          <p:nvPr/>
        </p:nvSpPr>
        <p:spPr bwMode="auto">
          <a:xfrm>
            <a:off x="7620000" y="685801"/>
            <a:ext cx="3048000" cy="13239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lang="en-GB" sz="2000" b="1" dirty="0" err="1">
                <a:solidFill>
                  <a:schemeClr val="tx2">
                    <a:lumMod val="10000"/>
                  </a:schemeClr>
                </a:solidFill>
                <a:latin typeface="Times New Roman" pitchFamily="18" charset="0"/>
              </a:rPr>
              <a:t>Tineri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si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maturii</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erau</a:t>
            </a:r>
            <a:r>
              <a:rPr lang="en-GB" sz="2000" b="1" dirty="0">
                <a:solidFill>
                  <a:schemeClr val="tx2">
                    <a:lumMod val="10000"/>
                  </a:schemeClr>
                </a:solidFill>
                <a:latin typeface="Times New Roman" pitchFamily="18" charset="0"/>
              </a:rPr>
              <a:t>  in </a:t>
            </a:r>
            <a:r>
              <a:rPr lang="en-GB" sz="2000" b="1" dirty="0" err="1">
                <a:solidFill>
                  <a:schemeClr val="tx2">
                    <a:lumMod val="10000"/>
                  </a:schemeClr>
                </a:solidFill>
                <a:latin typeface="Times New Roman" pitchFamily="18" charset="0"/>
              </a:rPr>
              <a:t>procesul</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numit</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distrugerea</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prin</a:t>
            </a:r>
            <a:r>
              <a:rPr lang="en-GB" sz="2000" b="1" dirty="0">
                <a:solidFill>
                  <a:schemeClr val="tx2">
                    <a:lumMod val="10000"/>
                  </a:schemeClr>
                </a:solidFill>
                <a:latin typeface="Times New Roman" pitchFamily="18" charset="0"/>
              </a:rPr>
              <a:t> </a:t>
            </a:r>
            <a:r>
              <a:rPr lang="en-GB" sz="2000" b="1" dirty="0" err="1">
                <a:solidFill>
                  <a:schemeClr val="tx2">
                    <a:lumMod val="10000"/>
                  </a:schemeClr>
                </a:solidFill>
                <a:latin typeface="Times New Roman" pitchFamily="18" charset="0"/>
              </a:rPr>
              <a:t>munca</a:t>
            </a:r>
            <a:r>
              <a:rPr lang="en-GB" sz="2000" b="1" dirty="0">
                <a:solidFill>
                  <a:schemeClr val="tx2">
                    <a:lumMod val="10000"/>
                  </a:schemeClr>
                </a:solidFill>
                <a:latin typeface="Times New Roman" pitchFamily="18" charset="0"/>
              </a:rPr>
              <a:t>“</a:t>
            </a:r>
            <a:r>
              <a:rPr lang="en-GB" sz="2000" dirty="0">
                <a:solidFill>
                  <a:schemeClr val="tx2">
                    <a:lumMod val="10000"/>
                  </a:schemeClr>
                </a:solidFill>
                <a:latin typeface="Times New Roman" pitchFamily="18" charset="0"/>
              </a:rPr>
              <a:t> . </a:t>
            </a:r>
          </a:p>
        </p:txBody>
      </p:sp>
      <p:sp>
        <p:nvSpPr>
          <p:cNvPr id="91174" name="Line 38"/>
          <p:cNvSpPr>
            <a:spLocks noChangeShapeType="1"/>
          </p:cNvSpPr>
          <p:nvPr/>
        </p:nvSpPr>
        <p:spPr bwMode="auto">
          <a:xfrm flipH="1">
            <a:off x="3352800" y="4191000"/>
            <a:ext cx="1219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75" name="Line 39"/>
          <p:cNvSpPr>
            <a:spLocks noChangeShapeType="1"/>
          </p:cNvSpPr>
          <p:nvPr/>
        </p:nvSpPr>
        <p:spPr bwMode="auto">
          <a:xfrm flipH="1">
            <a:off x="3962400" y="3581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76" name="Line 40"/>
          <p:cNvSpPr>
            <a:spLocks noChangeShapeType="1"/>
          </p:cNvSpPr>
          <p:nvPr/>
        </p:nvSpPr>
        <p:spPr bwMode="auto">
          <a:xfrm flipH="1" flipV="1">
            <a:off x="3657600" y="2362200"/>
            <a:ext cx="914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77" name="Line 41"/>
          <p:cNvSpPr>
            <a:spLocks noChangeShapeType="1"/>
          </p:cNvSpPr>
          <p:nvPr/>
        </p:nvSpPr>
        <p:spPr bwMode="auto">
          <a:xfrm flipV="1">
            <a:off x="5943600" y="228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342858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1167"/>
                                        </p:tgtEl>
                                        <p:attrNameLst>
                                          <p:attrName>style.visibility</p:attrName>
                                        </p:attrNameLst>
                                      </p:cBhvr>
                                      <p:to>
                                        <p:strVal val="visible"/>
                                      </p:to>
                                    </p:set>
                                    <p:anim calcmode="lin" valueType="num">
                                      <p:cBhvr additive="base">
                                        <p:cTn id="7" dur="500" fill="hold"/>
                                        <p:tgtEl>
                                          <p:spTgt spid="91167"/>
                                        </p:tgtEl>
                                        <p:attrNameLst>
                                          <p:attrName>ppt_x</p:attrName>
                                        </p:attrNameLst>
                                      </p:cBhvr>
                                      <p:tavLst>
                                        <p:tav tm="0">
                                          <p:val>
                                            <p:strVal val="0-#ppt_w/2"/>
                                          </p:val>
                                        </p:tav>
                                        <p:tav tm="100000">
                                          <p:val>
                                            <p:strVal val="#ppt_x"/>
                                          </p:val>
                                        </p:tav>
                                      </p:tavLst>
                                    </p:anim>
                                    <p:anim calcmode="lin" valueType="num">
                                      <p:cBhvr additive="base">
                                        <p:cTn id="8" dur="500" fill="hold"/>
                                        <p:tgtEl>
                                          <p:spTgt spid="911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1162"/>
                                        </p:tgtEl>
                                        <p:attrNameLst>
                                          <p:attrName>style.visibility</p:attrName>
                                        </p:attrNameLst>
                                      </p:cBhvr>
                                      <p:to>
                                        <p:strVal val="visible"/>
                                      </p:to>
                                    </p:set>
                                    <p:anim calcmode="lin" valueType="num">
                                      <p:cBhvr additive="base">
                                        <p:cTn id="13" dur="500" fill="hold"/>
                                        <p:tgtEl>
                                          <p:spTgt spid="91162"/>
                                        </p:tgtEl>
                                        <p:attrNameLst>
                                          <p:attrName>ppt_x</p:attrName>
                                        </p:attrNameLst>
                                      </p:cBhvr>
                                      <p:tavLst>
                                        <p:tav tm="0">
                                          <p:val>
                                            <p:strVal val="1+#ppt_w/2"/>
                                          </p:val>
                                        </p:tav>
                                        <p:tav tm="100000">
                                          <p:val>
                                            <p:strVal val="#ppt_x"/>
                                          </p:val>
                                        </p:tav>
                                      </p:tavLst>
                                    </p:anim>
                                    <p:anim calcmode="lin" valueType="num">
                                      <p:cBhvr additive="base">
                                        <p:cTn id="14" dur="500" fill="hold"/>
                                        <p:tgtEl>
                                          <p:spTgt spid="911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68"/>
                                        </p:tgtEl>
                                        <p:attrNameLst>
                                          <p:attrName>style.visibility</p:attrName>
                                        </p:attrNameLst>
                                      </p:cBhvr>
                                      <p:to>
                                        <p:strVal val="visible"/>
                                      </p:to>
                                    </p:set>
                                    <p:anim calcmode="lin" valueType="num">
                                      <p:cBhvr additive="base">
                                        <p:cTn id="19" dur="500" fill="hold"/>
                                        <p:tgtEl>
                                          <p:spTgt spid="91168"/>
                                        </p:tgtEl>
                                        <p:attrNameLst>
                                          <p:attrName>ppt_x</p:attrName>
                                        </p:attrNameLst>
                                      </p:cBhvr>
                                      <p:tavLst>
                                        <p:tav tm="0">
                                          <p:val>
                                            <p:strVal val="0-#ppt_w/2"/>
                                          </p:val>
                                        </p:tav>
                                        <p:tav tm="100000">
                                          <p:val>
                                            <p:strVal val="#ppt_x"/>
                                          </p:val>
                                        </p:tav>
                                      </p:tavLst>
                                    </p:anim>
                                    <p:anim calcmode="lin" valueType="num">
                                      <p:cBhvr additive="base">
                                        <p:cTn id="20" dur="500" fill="hold"/>
                                        <p:tgtEl>
                                          <p:spTgt spid="911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63"/>
                                        </p:tgtEl>
                                        <p:attrNameLst>
                                          <p:attrName>style.visibility</p:attrName>
                                        </p:attrNameLst>
                                      </p:cBhvr>
                                      <p:to>
                                        <p:strVal val="visible"/>
                                      </p:to>
                                    </p:set>
                                    <p:anim calcmode="lin" valueType="num">
                                      <p:cBhvr additive="base">
                                        <p:cTn id="25" dur="500" fill="hold"/>
                                        <p:tgtEl>
                                          <p:spTgt spid="91163"/>
                                        </p:tgtEl>
                                        <p:attrNameLst>
                                          <p:attrName>ppt_x</p:attrName>
                                        </p:attrNameLst>
                                      </p:cBhvr>
                                      <p:tavLst>
                                        <p:tav tm="0">
                                          <p:val>
                                            <p:strVal val="0-#ppt_w/2"/>
                                          </p:val>
                                        </p:tav>
                                        <p:tav tm="100000">
                                          <p:val>
                                            <p:strVal val="#ppt_x"/>
                                          </p:val>
                                        </p:tav>
                                      </p:tavLst>
                                    </p:anim>
                                    <p:anim calcmode="lin" valueType="num">
                                      <p:cBhvr additive="base">
                                        <p:cTn id="26" dur="500" fill="hold"/>
                                        <p:tgtEl>
                                          <p:spTgt spid="9116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91169"/>
                                        </p:tgtEl>
                                        <p:attrNameLst>
                                          <p:attrName>style.visibility</p:attrName>
                                        </p:attrNameLst>
                                      </p:cBhvr>
                                      <p:to>
                                        <p:strVal val="visible"/>
                                      </p:to>
                                    </p:set>
                                    <p:anim calcmode="lin" valueType="num">
                                      <p:cBhvr additive="base">
                                        <p:cTn id="31" dur="500" fill="hold"/>
                                        <p:tgtEl>
                                          <p:spTgt spid="91169"/>
                                        </p:tgtEl>
                                        <p:attrNameLst>
                                          <p:attrName>ppt_x</p:attrName>
                                        </p:attrNameLst>
                                      </p:cBhvr>
                                      <p:tavLst>
                                        <p:tav tm="0">
                                          <p:val>
                                            <p:strVal val="0-#ppt_w/2"/>
                                          </p:val>
                                        </p:tav>
                                        <p:tav tm="100000">
                                          <p:val>
                                            <p:strVal val="#ppt_x"/>
                                          </p:val>
                                        </p:tav>
                                      </p:tavLst>
                                    </p:anim>
                                    <p:anim calcmode="lin" valueType="num">
                                      <p:cBhvr additive="base">
                                        <p:cTn id="32" dur="500" fill="hold"/>
                                        <p:tgtEl>
                                          <p:spTgt spid="91169"/>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1164"/>
                                        </p:tgtEl>
                                        <p:attrNameLst>
                                          <p:attrName>style.visibility</p:attrName>
                                        </p:attrNameLst>
                                      </p:cBhvr>
                                      <p:to>
                                        <p:strVal val="visible"/>
                                      </p:to>
                                    </p:set>
                                    <p:anim calcmode="lin" valueType="num">
                                      <p:cBhvr additive="base">
                                        <p:cTn id="37" dur="500" fill="hold"/>
                                        <p:tgtEl>
                                          <p:spTgt spid="91164"/>
                                        </p:tgtEl>
                                        <p:attrNameLst>
                                          <p:attrName>ppt_x</p:attrName>
                                        </p:attrNameLst>
                                      </p:cBhvr>
                                      <p:tavLst>
                                        <p:tav tm="0">
                                          <p:val>
                                            <p:strVal val="0-#ppt_w/2"/>
                                          </p:val>
                                        </p:tav>
                                        <p:tav tm="100000">
                                          <p:val>
                                            <p:strVal val="#ppt_x"/>
                                          </p:val>
                                        </p:tav>
                                      </p:tavLst>
                                    </p:anim>
                                    <p:anim calcmode="lin" valueType="num">
                                      <p:cBhvr additive="base">
                                        <p:cTn id="38" dur="500" fill="hold"/>
                                        <p:tgtEl>
                                          <p:spTgt spid="9116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91170"/>
                                        </p:tgtEl>
                                        <p:attrNameLst>
                                          <p:attrName>style.visibility</p:attrName>
                                        </p:attrNameLst>
                                      </p:cBhvr>
                                      <p:to>
                                        <p:strVal val="visible"/>
                                      </p:to>
                                    </p:set>
                                    <p:anim calcmode="lin" valueType="num">
                                      <p:cBhvr additive="base">
                                        <p:cTn id="43" dur="500" fill="hold"/>
                                        <p:tgtEl>
                                          <p:spTgt spid="91170"/>
                                        </p:tgtEl>
                                        <p:attrNameLst>
                                          <p:attrName>ppt_x</p:attrName>
                                        </p:attrNameLst>
                                      </p:cBhvr>
                                      <p:tavLst>
                                        <p:tav tm="0">
                                          <p:val>
                                            <p:strVal val="#ppt_x"/>
                                          </p:val>
                                        </p:tav>
                                        <p:tav tm="100000">
                                          <p:val>
                                            <p:strVal val="#ppt_x"/>
                                          </p:val>
                                        </p:tav>
                                      </p:tavLst>
                                    </p:anim>
                                    <p:anim calcmode="lin" valueType="num">
                                      <p:cBhvr additive="base">
                                        <p:cTn id="44" dur="500" fill="hold"/>
                                        <p:tgtEl>
                                          <p:spTgt spid="91170"/>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1165"/>
                                        </p:tgtEl>
                                        <p:attrNameLst>
                                          <p:attrName>style.visibility</p:attrName>
                                        </p:attrNameLst>
                                      </p:cBhvr>
                                      <p:to>
                                        <p:strVal val="visible"/>
                                      </p:to>
                                    </p:set>
                                    <p:anim calcmode="lin" valueType="num">
                                      <p:cBhvr additive="base">
                                        <p:cTn id="49" dur="500" fill="hold"/>
                                        <p:tgtEl>
                                          <p:spTgt spid="91165"/>
                                        </p:tgtEl>
                                        <p:attrNameLst>
                                          <p:attrName>ppt_x</p:attrName>
                                        </p:attrNameLst>
                                      </p:cBhvr>
                                      <p:tavLst>
                                        <p:tav tm="0">
                                          <p:val>
                                            <p:strVal val="#ppt_x"/>
                                          </p:val>
                                        </p:tav>
                                        <p:tav tm="100000">
                                          <p:val>
                                            <p:strVal val="#ppt_x"/>
                                          </p:val>
                                        </p:tav>
                                      </p:tavLst>
                                    </p:anim>
                                    <p:anim calcmode="lin" valueType="num">
                                      <p:cBhvr additive="base">
                                        <p:cTn id="50" dur="500" fill="hold"/>
                                        <p:tgtEl>
                                          <p:spTgt spid="9116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91174"/>
                                        </p:tgtEl>
                                        <p:attrNameLst>
                                          <p:attrName>style.visibility</p:attrName>
                                        </p:attrNameLst>
                                      </p:cBhvr>
                                      <p:to>
                                        <p:strVal val="visible"/>
                                      </p:to>
                                    </p:set>
                                    <p:anim calcmode="lin" valueType="num">
                                      <p:cBhvr additive="base">
                                        <p:cTn id="55" dur="500" fill="hold"/>
                                        <p:tgtEl>
                                          <p:spTgt spid="91174"/>
                                        </p:tgtEl>
                                        <p:attrNameLst>
                                          <p:attrName>ppt_x</p:attrName>
                                        </p:attrNameLst>
                                      </p:cBhvr>
                                      <p:tavLst>
                                        <p:tav tm="0">
                                          <p:val>
                                            <p:strVal val="1+#ppt_w/2"/>
                                          </p:val>
                                        </p:tav>
                                        <p:tav tm="100000">
                                          <p:val>
                                            <p:strVal val="#ppt_x"/>
                                          </p:val>
                                        </p:tav>
                                      </p:tavLst>
                                    </p:anim>
                                    <p:anim calcmode="lin" valueType="num">
                                      <p:cBhvr additive="base">
                                        <p:cTn id="56" dur="500" fill="hold"/>
                                        <p:tgtEl>
                                          <p:spTgt spid="91174"/>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1171"/>
                                        </p:tgtEl>
                                        <p:attrNameLst>
                                          <p:attrName>style.visibility</p:attrName>
                                        </p:attrNameLst>
                                      </p:cBhvr>
                                      <p:to>
                                        <p:strVal val="visible"/>
                                      </p:to>
                                    </p:set>
                                    <p:anim calcmode="lin" valueType="num">
                                      <p:cBhvr additive="base">
                                        <p:cTn id="61" dur="500" fill="hold"/>
                                        <p:tgtEl>
                                          <p:spTgt spid="91171"/>
                                        </p:tgtEl>
                                        <p:attrNameLst>
                                          <p:attrName>ppt_x</p:attrName>
                                        </p:attrNameLst>
                                      </p:cBhvr>
                                      <p:tavLst>
                                        <p:tav tm="0">
                                          <p:val>
                                            <p:strVal val="0-#ppt_w/2"/>
                                          </p:val>
                                        </p:tav>
                                        <p:tav tm="100000">
                                          <p:val>
                                            <p:strVal val="#ppt_x"/>
                                          </p:val>
                                        </p:tav>
                                      </p:tavLst>
                                    </p:anim>
                                    <p:anim calcmode="lin" valueType="num">
                                      <p:cBhvr additive="base">
                                        <p:cTn id="62" dur="500" fill="hold"/>
                                        <p:tgtEl>
                                          <p:spTgt spid="91171"/>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1175"/>
                                        </p:tgtEl>
                                        <p:attrNameLst>
                                          <p:attrName>style.visibility</p:attrName>
                                        </p:attrNameLst>
                                      </p:cBhvr>
                                      <p:to>
                                        <p:strVal val="visible"/>
                                      </p:to>
                                    </p:set>
                                    <p:anim calcmode="lin" valueType="num">
                                      <p:cBhvr additive="base">
                                        <p:cTn id="67" dur="500" fill="hold"/>
                                        <p:tgtEl>
                                          <p:spTgt spid="91175"/>
                                        </p:tgtEl>
                                        <p:attrNameLst>
                                          <p:attrName>ppt_x</p:attrName>
                                        </p:attrNameLst>
                                      </p:cBhvr>
                                      <p:tavLst>
                                        <p:tav tm="0">
                                          <p:val>
                                            <p:strVal val="1+#ppt_w/2"/>
                                          </p:val>
                                        </p:tav>
                                        <p:tav tm="100000">
                                          <p:val>
                                            <p:strVal val="#ppt_x"/>
                                          </p:val>
                                        </p:tav>
                                      </p:tavLst>
                                    </p:anim>
                                    <p:anim calcmode="lin" valueType="num">
                                      <p:cBhvr additive="base">
                                        <p:cTn id="68" dur="500" fill="hold"/>
                                        <p:tgtEl>
                                          <p:spTgt spid="91175"/>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1166"/>
                                        </p:tgtEl>
                                        <p:attrNameLst>
                                          <p:attrName>style.visibility</p:attrName>
                                        </p:attrNameLst>
                                      </p:cBhvr>
                                      <p:to>
                                        <p:strVal val="visible"/>
                                      </p:to>
                                    </p:set>
                                    <p:anim calcmode="lin" valueType="num">
                                      <p:cBhvr additive="base">
                                        <p:cTn id="73" dur="500" fill="hold"/>
                                        <p:tgtEl>
                                          <p:spTgt spid="91166"/>
                                        </p:tgtEl>
                                        <p:attrNameLst>
                                          <p:attrName>ppt_x</p:attrName>
                                        </p:attrNameLst>
                                      </p:cBhvr>
                                      <p:tavLst>
                                        <p:tav tm="0">
                                          <p:val>
                                            <p:strVal val="0-#ppt_w/2"/>
                                          </p:val>
                                        </p:tav>
                                        <p:tav tm="100000">
                                          <p:val>
                                            <p:strVal val="#ppt_x"/>
                                          </p:val>
                                        </p:tav>
                                      </p:tavLst>
                                    </p:anim>
                                    <p:anim calcmode="lin" valueType="num">
                                      <p:cBhvr additive="base">
                                        <p:cTn id="74" dur="500" fill="hold"/>
                                        <p:tgtEl>
                                          <p:spTgt spid="9116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91176"/>
                                        </p:tgtEl>
                                        <p:attrNameLst>
                                          <p:attrName>style.visibility</p:attrName>
                                        </p:attrNameLst>
                                      </p:cBhvr>
                                      <p:to>
                                        <p:strVal val="visible"/>
                                      </p:to>
                                    </p:set>
                                    <p:anim calcmode="lin" valueType="num">
                                      <p:cBhvr additive="base">
                                        <p:cTn id="79" dur="500" fill="hold"/>
                                        <p:tgtEl>
                                          <p:spTgt spid="91176"/>
                                        </p:tgtEl>
                                        <p:attrNameLst>
                                          <p:attrName>ppt_x</p:attrName>
                                        </p:attrNameLst>
                                      </p:cBhvr>
                                      <p:tavLst>
                                        <p:tav tm="0">
                                          <p:val>
                                            <p:strVal val="1+#ppt_w/2"/>
                                          </p:val>
                                        </p:tav>
                                        <p:tav tm="100000">
                                          <p:val>
                                            <p:strVal val="#ppt_x"/>
                                          </p:val>
                                        </p:tav>
                                      </p:tavLst>
                                    </p:anim>
                                    <p:anim calcmode="lin" valueType="num">
                                      <p:cBhvr additive="base">
                                        <p:cTn id="80" dur="500" fill="hold"/>
                                        <p:tgtEl>
                                          <p:spTgt spid="91176"/>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91172"/>
                                        </p:tgtEl>
                                        <p:attrNameLst>
                                          <p:attrName>style.visibility</p:attrName>
                                        </p:attrNameLst>
                                      </p:cBhvr>
                                      <p:to>
                                        <p:strVal val="visible"/>
                                      </p:to>
                                    </p:set>
                                    <p:anim calcmode="lin" valueType="num">
                                      <p:cBhvr additive="base">
                                        <p:cTn id="85" dur="500" fill="hold"/>
                                        <p:tgtEl>
                                          <p:spTgt spid="91172"/>
                                        </p:tgtEl>
                                        <p:attrNameLst>
                                          <p:attrName>ppt_x</p:attrName>
                                        </p:attrNameLst>
                                      </p:cBhvr>
                                      <p:tavLst>
                                        <p:tav tm="0">
                                          <p:val>
                                            <p:strVal val="0-#ppt_w/2"/>
                                          </p:val>
                                        </p:tav>
                                        <p:tav tm="100000">
                                          <p:val>
                                            <p:strVal val="#ppt_x"/>
                                          </p:val>
                                        </p:tav>
                                      </p:tavLst>
                                    </p:anim>
                                    <p:anim calcmode="lin" valueType="num">
                                      <p:cBhvr additive="base">
                                        <p:cTn id="86" dur="500" fill="hold"/>
                                        <p:tgtEl>
                                          <p:spTgt spid="91172"/>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1177"/>
                                        </p:tgtEl>
                                        <p:attrNameLst>
                                          <p:attrName>style.visibility</p:attrName>
                                        </p:attrNameLst>
                                      </p:cBhvr>
                                      <p:to>
                                        <p:strVal val="visible"/>
                                      </p:to>
                                    </p:set>
                                    <p:anim calcmode="lin" valueType="num">
                                      <p:cBhvr additive="base">
                                        <p:cTn id="91" dur="500" fill="hold"/>
                                        <p:tgtEl>
                                          <p:spTgt spid="91177"/>
                                        </p:tgtEl>
                                        <p:attrNameLst>
                                          <p:attrName>ppt_x</p:attrName>
                                        </p:attrNameLst>
                                      </p:cBhvr>
                                      <p:tavLst>
                                        <p:tav tm="0">
                                          <p:val>
                                            <p:strVal val="#ppt_x"/>
                                          </p:val>
                                        </p:tav>
                                        <p:tav tm="100000">
                                          <p:val>
                                            <p:strVal val="#ppt_x"/>
                                          </p:val>
                                        </p:tav>
                                      </p:tavLst>
                                    </p:anim>
                                    <p:anim calcmode="lin" valueType="num">
                                      <p:cBhvr additive="base">
                                        <p:cTn id="92" dur="500" fill="hold"/>
                                        <p:tgtEl>
                                          <p:spTgt spid="91177"/>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91173"/>
                                        </p:tgtEl>
                                        <p:attrNameLst>
                                          <p:attrName>style.visibility</p:attrName>
                                        </p:attrNameLst>
                                      </p:cBhvr>
                                      <p:to>
                                        <p:strVal val="visible"/>
                                      </p:to>
                                    </p:set>
                                    <p:anim calcmode="lin" valueType="num">
                                      <p:cBhvr additive="base">
                                        <p:cTn id="97" dur="500" fill="hold"/>
                                        <p:tgtEl>
                                          <p:spTgt spid="91173"/>
                                        </p:tgtEl>
                                        <p:attrNameLst>
                                          <p:attrName>ppt_x</p:attrName>
                                        </p:attrNameLst>
                                      </p:cBhvr>
                                      <p:tavLst>
                                        <p:tav tm="0">
                                          <p:val>
                                            <p:strVal val="#ppt_x"/>
                                          </p:val>
                                        </p:tav>
                                        <p:tav tm="100000">
                                          <p:val>
                                            <p:strVal val="#ppt_x"/>
                                          </p:val>
                                        </p:tav>
                                      </p:tavLst>
                                    </p:anim>
                                    <p:anim calcmode="lin" valueType="num">
                                      <p:cBhvr additive="base">
                                        <p:cTn id="98" dur="500" fill="hold"/>
                                        <p:tgtEl>
                                          <p:spTgt spid="911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62" grpId="0" animBg="1" autoUpdateAnimBg="0"/>
      <p:bldP spid="91163" grpId="0" animBg="1" autoUpdateAnimBg="0"/>
      <p:bldP spid="91164" grpId="0" animBg="1" autoUpdateAnimBg="0"/>
      <p:bldP spid="91165" grpId="0" animBg="1" autoUpdateAnimBg="0"/>
      <p:bldP spid="91166" grpId="0" animBg="1" autoUpdateAnimBg="0"/>
      <p:bldP spid="91167" grpId="0" animBg="1"/>
      <p:bldP spid="91168" grpId="0" animBg="1"/>
      <p:bldP spid="91169" grpId="0" animBg="1"/>
      <p:bldP spid="91170" grpId="0" animBg="1"/>
      <p:bldP spid="91171" grpId="0" animBg="1" autoUpdateAnimBg="0"/>
      <p:bldP spid="91172" grpId="0" animBg="1" autoUpdateAnimBg="0"/>
      <p:bldP spid="91173" grpId="0" animBg="1" autoUpdateAnimBg="0"/>
      <p:bldP spid="91174" grpId="0" animBg="1"/>
      <p:bldP spid="91175" grpId="0" animBg="1"/>
      <p:bldP spid="91176" grpId="0" animBg="1"/>
      <p:bldP spid="911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5"/>
          <p:cNvSpPr>
            <a:spLocks noChangeArrowheads="1"/>
          </p:cNvSpPr>
          <p:nvPr/>
        </p:nvSpPr>
        <p:spPr bwMode="auto">
          <a:xfrm>
            <a:off x="4648200" y="2819400"/>
            <a:ext cx="2590800" cy="1752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27" name="Text Box 6"/>
          <p:cNvSpPr txBox="1">
            <a:spLocks noChangeArrowheads="1"/>
          </p:cNvSpPr>
          <p:nvPr/>
        </p:nvSpPr>
        <p:spPr bwMode="auto">
          <a:xfrm>
            <a:off x="4953000" y="3429001"/>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latin typeface="Times New Roman" panose="02020603050405020304" pitchFamily="18" charset="0"/>
              </a:rPr>
              <a:t>METODE</a:t>
            </a:r>
          </a:p>
        </p:txBody>
      </p:sp>
      <p:sp>
        <p:nvSpPr>
          <p:cNvPr id="92167" name="Text Box 7"/>
          <p:cNvSpPr txBox="1">
            <a:spLocks noChangeArrowheads="1"/>
          </p:cNvSpPr>
          <p:nvPr/>
        </p:nvSpPr>
        <p:spPr bwMode="auto">
          <a:xfrm>
            <a:off x="8001000" y="609601"/>
            <a:ext cx="2667000" cy="519113"/>
          </a:xfrm>
          <a:prstGeom prst="rect">
            <a:avLst/>
          </a:prstGeom>
          <a:noFill/>
          <a:ln w="9525">
            <a:noFill/>
            <a:miter lim="800000"/>
            <a:headEnd/>
            <a:tailEnd/>
          </a:ln>
        </p:spPr>
        <p:txBody>
          <a:bodyPr>
            <a:spAutoFit/>
          </a:bodyPr>
          <a:lstStyle/>
          <a:p>
            <a:pPr algn="ctr" eaLnBrk="1" hangingPunct="1">
              <a:spcBef>
                <a:spcPct val="50000"/>
              </a:spcBef>
              <a:defRPr/>
            </a:pPr>
            <a:r>
              <a:rPr lang="en-GB" sz="2800" b="1" dirty="0" err="1">
                <a:solidFill>
                  <a:schemeClr val="accent2">
                    <a:lumMod val="50000"/>
                  </a:schemeClr>
                </a:solidFill>
                <a:latin typeface="Times New Roman" pitchFamily="18" charset="0"/>
              </a:rPr>
              <a:t>Infometarea</a:t>
            </a:r>
            <a:endParaRPr lang="en-GB" sz="2800" b="1" dirty="0">
              <a:solidFill>
                <a:schemeClr val="accent2">
                  <a:lumMod val="50000"/>
                </a:schemeClr>
              </a:solidFill>
              <a:latin typeface="Times New Roman" pitchFamily="18" charset="0"/>
            </a:endParaRPr>
          </a:p>
        </p:txBody>
      </p:sp>
      <p:sp>
        <p:nvSpPr>
          <p:cNvPr id="92168" name="Line 8"/>
          <p:cNvSpPr>
            <a:spLocks noChangeShapeType="1"/>
          </p:cNvSpPr>
          <p:nvPr/>
        </p:nvSpPr>
        <p:spPr bwMode="auto">
          <a:xfrm flipV="1">
            <a:off x="6781800" y="1447800"/>
            <a:ext cx="17526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Text Box 9"/>
          <p:cNvSpPr txBox="1">
            <a:spLocks noChangeArrowheads="1"/>
          </p:cNvSpPr>
          <p:nvPr/>
        </p:nvSpPr>
        <p:spPr bwMode="auto">
          <a:xfrm>
            <a:off x="8153400" y="1828801"/>
            <a:ext cx="2514600" cy="13112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spcBef>
                <a:spcPct val="50000"/>
              </a:spcBef>
              <a:defRPr/>
            </a:pPr>
            <a:r>
              <a:rPr lang="en-GB" sz="2000" b="1" dirty="0" err="1">
                <a:solidFill>
                  <a:srgbClr val="000000"/>
                </a:solidFill>
                <a:latin typeface="Times New Roman" pitchFamily="18" charset="0"/>
              </a:rPr>
              <a:t>Evreii</a:t>
            </a:r>
            <a:r>
              <a:rPr lang="en-GB" sz="2000" b="1" dirty="0">
                <a:solidFill>
                  <a:srgbClr val="000000"/>
                </a:solidFill>
                <a:latin typeface="Times New Roman" pitchFamily="18" charset="0"/>
              </a:rPr>
              <a:t> din </a:t>
            </a:r>
            <a:r>
              <a:rPr lang="en-GB" sz="2000" b="1" dirty="0" err="1">
                <a:solidFill>
                  <a:srgbClr val="000000"/>
                </a:solidFill>
                <a:latin typeface="Times New Roman" pitchFamily="18" charset="0"/>
              </a:rPr>
              <a:t>ghetoul</a:t>
            </a:r>
            <a:r>
              <a:rPr lang="en-GB" sz="2000" b="1" dirty="0">
                <a:solidFill>
                  <a:srgbClr val="000000"/>
                </a:solidFill>
                <a:latin typeface="Times New Roman" pitchFamily="18" charset="0"/>
              </a:rPr>
              <a:t> din </a:t>
            </a:r>
            <a:r>
              <a:rPr lang="en-GB" sz="2000" b="1" dirty="0" err="1">
                <a:solidFill>
                  <a:srgbClr val="000000"/>
                </a:solidFill>
                <a:latin typeface="Times New Roman" pitchFamily="18" charset="0"/>
              </a:rPr>
              <a:t>Varsovia</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erau</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hraniti</a:t>
            </a:r>
            <a:r>
              <a:rPr lang="en-GB" sz="2000" b="1" dirty="0">
                <a:solidFill>
                  <a:srgbClr val="000000"/>
                </a:solidFill>
                <a:latin typeface="Times New Roman" pitchFamily="18" charset="0"/>
              </a:rPr>
              <a:t> cu 1000 de </a:t>
            </a:r>
            <a:r>
              <a:rPr lang="en-GB" sz="2000" b="1" dirty="0" err="1">
                <a:solidFill>
                  <a:srgbClr val="000000"/>
                </a:solidFill>
                <a:latin typeface="Times New Roman" pitchFamily="18" charset="0"/>
              </a:rPr>
              <a:t>calorii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pe</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zi</a:t>
            </a:r>
            <a:r>
              <a:rPr lang="en-GB" sz="2000" b="1" dirty="0">
                <a:solidFill>
                  <a:srgbClr val="000000"/>
                </a:solidFill>
                <a:latin typeface="Times New Roman" pitchFamily="18" charset="0"/>
              </a:rPr>
              <a:t> . </a:t>
            </a:r>
            <a:endParaRPr lang="en-GB" sz="1600" b="1" dirty="0">
              <a:solidFill>
                <a:srgbClr val="000000"/>
              </a:solidFill>
              <a:latin typeface="Times New Roman" pitchFamily="18" charset="0"/>
            </a:endParaRPr>
          </a:p>
        </p:txBody>
      </p:sp>
      <p:sp>
        <p:nvSpPr>
          <p:cNvPr id="92170" name="Text Box 10"/>
          <p:cNvSpPr txBox="1">
            <a:spLocks noChangeArrowheads="1"/>
          </p:cNvSpPr>
          <p:nvPr/>
        </p:nvSpPr>
        <p:spPr bwMode="auto">
          <a:xfrm>
            <a:off x="8001000" y="3733801"/>
            <a:ext cx="2514600" cy="13112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spcBef>
                <a:spcPct val="50000"/>
              </a:spcBef>
              <a:defRPr/>
            </a:pPr>
            <a:r>
              <a:rPr lang="en-GB" sz="2000" b="1" dirty="0">
                <a:solidFill>
                  <a:srgbClr val="000000"/>
                </a:solidFill>
                <a:latin typeface="Times New Roman" pitchFamily="18" charset="0"/>
              </a:rPr>
              <a:t>Un </a:t>
            </a:r>
            <a:r>
              <a:rPr lang="en-GB" sz="2000" b="1" dirty="0" err="1">
                <a:solidFill>
                  <a:srgbClr val="000000"/>
                </a:solidFill>
                <a:latin typeface="Times New Roman" pitchFamily="18" charset="0"/>
              </a:rPr>
              <a:t>om</a:t>
            </a:r>
            <a:r>
              <a:rPr lang="en-GB" sz="2000" b="1" dirty="0">
                <a:solidFill>
                  <a:srgbClr val="000000"/>
                </a:solidFill>
                <a:latin typeface="Times New Roman" pitchFamily="18" charset="0"/>
              </a:rPr>
              <a:t> are </a:t>
            </a:r>
            <a:r>
              <a:rPr lang="en-GB" sz="2000" b="1" dirty="0" err="1">
                <a:solidFill>
                  <a:srgbClr val="000000"/>
                </a:solidFill>
                <a:latin typeface="Times New Roman" pitchFamily="18" charset="0"/>
              </a:rPr>
              <a:t>nevoie</a:t>
            </a:r>
            <a:r>
              <a:rPr lang="en-GB" sz="2000" b="1" dirty="0">
                <a:solidFill>
                  <a:srgbClr val="000000"/>
                </a:solidFill>
                <a:latin typeface="Times New Roman" pitchFamily="18" charset="0"/>
              </a:rPr>
              <a:t> de 2400 de </a:t>
            </a:r>
            <a:r>
              <a:rPr lang="en-GB" sz="2000" b="1" dirty="0" err="1">
                <a:solidFill>
                  <a:srgbClr val="000000"/>
                </a:solidFill>
                <a:latin typeface="Times New Roman" pitchFamily="18" charset="0"/>
              </a:rPr>
              <a:t>calorii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pe</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zi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pentru</a:t>
            </a:r>
            <a:r>
              <a:rPr lang="en-GB" sz="2000" b="1" dirty="0">
                <a:solidFill>
                  <a:srgbClr val="000000"/>
                </a:solidFill>
                <a:latin typeface="Times New Roman" pitchFamily="18" charset="0"/>
              </a:rPr>
              <a:t> a-</a:t>
            </a:r>
            <a:r>
              <a:rPr lang="en-GB" sz="2000" b="1" dirty="0" err="1">
                <a:solidFill>
                  <a:srgbClr val="000000"/>
                </a:solidFill>
                <a:latin typeface="Times New Roman" pitchFamily="18" charset="0"/>
              </a:rPr>
              <a:t>si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pastra</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greutatea</a:t>
            </a:r>
            <a:endParaRPr lang="en-GB" sz="2000" b="1" dirty="0">
              <a:solidFill>
                <a:srgbClr val="000000"/>
              </a:solidFill>
              <a:latin typeface="Times New Roman" pitchFamily="18" charset="0"/>
            </a:endParaRPr>
          </a:p>
        </p:txBody>
      </p:sp>
      <p:sp>
        <p:nvSpPr>
          <p:cNvPr id="92171" name="Line 11"/>
          <p:cNvSpPr>
            <a:spLocks noChangeShapeType="1"/>
          </p:cNvSpPr>
          <p:nvPr/>
        </p:nvSpPr>
        <p:spPr bwMode="auto">
          <a:xfrm>
            <a:off x="9220200" y="3200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2" name="Line 12"/>
          <p:cNvSpPr>
            <a:spLocks noChangeShapeType="1"/>
          </p:cNvSpPr>
          <p:nvPr/>
        </p:nvSpPr>
        <p:spPr bwMode="auto">
          <a:xfrm>
            <a:off x="9220200" y="1143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3" name="Text Box 13"/>
          <p:cNvSpPr txBox="1">
            <a:spLocks noChangeArrowheads="1"/>
          </p:cNvSpPr>
          <p:nvPr/>
        </p:nvSpPr>
        <p:spPr bwMode="auto">
          <a:xfrm>
            <a:off x="5257800" y="152401"/>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FF0000"/>
                </a:solidFill>
                <a:latin typeface="Times New Roman" panose="02020603050405020304" pitchFamily="18" charset="0"/>
              </a:rPr>
              <a:t>Teroarea</a:t>
            </a:r>
          </a:p>
        </p:txBody>
      </p:sp>
      <p:sp>
        <p:nvSpPr>
          <p:cNvPr id="92174" name="Text Box 14"/>
          <p:cNvSpPr txBox="1">
            <a:spLocks noChangeArrowheads="1"/>
          </p:cNvSpPr>
          <p:nvPr/>
        </p:nvSpPr>
        <p:spPr bwMode="auto">
          <a:xfrm>
            <a:off x="4343400" y="838201"/>
            <a:ext cx="3200400" cy="13112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lang="en-GB" sz="2000" b="1" dirty="0">
                <a:solidFill>
                  <a:srgbClr val="000000"/>
                </a:solidFill>
                <a:latin typeface="Times New Roman" pitchFamily="18" charset="0"/>
              </a:rPr>
              <a:t>Public, </a:t>
            </a:r>
            <a:r>
              <a:rPr lang="en-GB" sz="2000" b="1" dirty="0" err="1">
                <a:solidFill>
                  <a:srgbClr val="000000"/>
                </a:solidFill>
                <a:latin typeface="Times New Roman" pitchFamily="18" charset="0"/>
              </a:rPr>
              <a:t>trupele</a:t>
            </a:r>
            <a:r>
              <a:rPr lang="en-GB" sz="2000" b="1" dirty="0">
                <a:solidFill>
                  <a:srgbClr val="000000"/>
                </a:solidFill>
                <a:latin typeface="Times New Roman" pitchFamily="18" charset="0"/>
              </a:rPr>
              <a:t> SS </a:t>
            </a:r>
            <a:r>
              <a:rPr lang="en-GB" sz="2000" b="1" dirty="0" err="1">
                <a:solidFill>
                  <a:srgbClr val="000000"/>
                </a:solidFill>
                <a:latin typeface="Times New Roman" pitchFamily="18" charset="0"/>
              </a:rPr>
              <a:t>impuscau</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hotii</a:t>
            </a:r>
            <a:r>
              <a:rPr lang="en-GB" sz="2000" b="1" dirty="0">
                <a:solidFill>
                  <a:srgbClr val="000000"/>
                </a:solidFill>
                <a:latin typeface="Times New Roman" pitchFamily="18" charset="0"/>
              </a:rPr>
              <a:t> de </a:t>
            </a:r>
            <a:r>
              <a:rPr lang="en-GB" sz="2000" b="1" dirty="0" err="1">
                <a:solidFill>
                  <a:srgbClr val="000000"/>
                </a:solidFill>
                <a:latin typeface="Times New Roman" pitchFamily="18" charset="0"/>
              </a:rPr>
              <a:t>hrana</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sau</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pe</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cei</a:t>
            </a:r>
            <a:r>
              <a:rPr lang="en-GB" sz="2000" b="1" dirty="0">
                <a:solidFill>
                  <a:srgbClr val="000000"/>
                </a:solidFill>
                <a:latin typeface="Times New Roman" pitchFamily="18" charset="0"/>
              </a:rPr>
              <a:t> care </a:t>
            </a:r>
            <a:r>
              <a:rPr lang="en-GB" sz="2000" b="1" dirty="0" err="1">
                <a:solidFill>
                  <a:srgbClr val="000000"/>
                </a:solidFill>
                <a:latin typeface="Times New Roman" pitchFamily="18" charset="0"/>
              </a:rPr>
              <a:t>incercau</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sa</a:t>
            </a:r>
            <a:r>
              <a:rPr lang="en-GB" sz="2000" b="1" dirty="0">
                <a:solidFill>
                  <a:srgbClr val="000000"/>
                </a:solidFill>
                <a:latin typeface="Times New Roman" pitchFamily="18" charset="0"/>
              </a:rPr>
              <a:t> se </a:t>
            </a:r>
            <a:r>
              <a:rPr lang="en-GB" sz="2000" b="1" dirty="0" err="1">
                <a:solidFill>
                  <a:srgbClr val="000000"/>
                </a:solidFill>
                <a:latin typeface="Times New Roman" pitchFamily="18" charset="0"/>
              </a:rPr>
              <a:t>impotriveasca</a:t>
            </a:r>
            <a:r>
              <a:rPr lang="en-GB" sz="2000" dirty="0">
                <a:solidFill>
                  <a:srgbClr val="000000"/>
                </a:solidFill>
                <a:latin typeface="Times New Roman" pitchFamily="18" charset="0"/>
              </a:rPr>
              <a:t> </a:t>
            </a:r>
          </a:p>
        </p:txBody>
      </p:sp>
      <p:sp>
        <p:nvSpPr>
          <p:cNvPr id="92175" name="Text Box 15"/>
          <p:cNvSpPr txBox="1">
            <a:spLocks noChangeArrowheads="1"/>
          </p:cNvSpPr>
          <p:nvPr/>
        </p:nvSpPr>
        <p:spPr bwMode="auto">
          <a:xfrm>
            <a:off x="1828800" y="838201"/>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a:solidFill>
                  <a:srgbClr val="0070C0"/>
                </a:solidFill>
                <a:latin typeface="Times New Roman" panose="02020603050405020304" pitchFamily="18" charset="0"/>
              </a:rPr>
              <a:t>Deceptia</a:t>
            </a:r>
          </a:p>
        </p:txBody>
      </p:sp>
      <p:sp>
        <p:nvSpPr>
          <p:cNvPr id="92176" name="Text Box 16"/>
          <p:cNvSpPr txBox="1">
            <a:spLocks noChangeArrowheads="1"/>
          </p:cNvSpPr>
          <p:nvPr/>
        </p:nvSpPr>
        <p:spPr bwMode="auto">
          <a:xfrm>
            <a:off x="1524000" y="1828801"/>
            <a:ext cx="2362200" cy="13112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spcBef>
                <a:spcPct val="50000"/>
              </a:spcBef>
              <a:defRPr/>
            </a:pPr>
            <a:r>
              <a:rPr lang="en-GB" sz="2000" b="1" dirty="0" err="1">
                <a:solidFill>
                  <a:srgbClr val="000000"/>
                </a:solidFill>
                <a:latin typeface="Times New Roman" pitchFamily="18" charset="0"/>
              </a:rPr>
              <a:t>Evreilor</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li</a:t>
            </a:r>
            <a:r>
              <a:rPr lang="en-GB" sz="2000" b="1" dirty="0">
                <a:solidFill>
                  <a:srgbClr val="000000"/>
                </a:solidFill>
                <a:latin typeface="Times New Roman" pitchFamily="18" charset="0"/>
              </a:rPr>
              <a:t> se </a:t>
            </a:r>
            <a:r>
              <a:rPr lang="en-GB" sz="2000" b="1" dirty="0" err="1">
                <a:solidFill>
                  <a:srgbClr val="000000"/>
                </a:solidFill>
                <a:latin typeface="Times New Roman" pitchFamily="18" charset="0"/>
              </a:rPr>
              <a:t>spunea</a:t>
            </a:r>
            <a:r>
              <a:rPr lang="en-GB" sz="2000" b="1" dirty="0">
                <a:solidFill>
                  <a:srgbClr val="000000"/>
                </a:solidFill>
                <a:latin typeface="Times New Roman" pitchFamily="18" charset="0"/>
              </a:rPr>
              <a:t> ca </a:t>
            </a:r>
            <a:r>
              <a:rPr lang="en-GB" sz="2000" b="1" dirty="0" err="1">
                <a:solidFill>
                  <a:srgbClr val="000000"/>
                </a:solidFill>
                <a:latin typeface="Times New Roman" pitchFamily="18" charset="0"/>
              </a:rPr>
              <a:t>vor</a:t>
            </a:r>
            <a:r>
              <a:rPr lang="en-GB" sz="2000" b="1" dirty="0">
                <a:solidFill>
                  <a:srgbClr val="000000"/>
                </a:solidFill>
                <a:latin typeface="Times New Roman" pitchFamily="18" charset="0"/>
              </a:rPr>
              <a:t> merge in ,, zone </a:t>
            </a:r>
            <a:r>
              <a:rPr lang="en-GB" sz="2000" b="1" dirty="0" err="1">
                <a:solidFill>
                  <a:srgbClr val="000000"/>
                </a:solidFill>
                <a:latin typeface="Times New Roman" pitchFamily="18" charset="0"/>
              </a:rPr>
              <a:t>speciale</a:t>
            </a:r>
            <a:r>
              <a:rPr lang="en-GB" sz="2000" b="1" dirty="0">
                <a:solidFill>
                  <a:srgbClr val="000000"/>
                </a:solidFill>
                <a:latin typeface="Times New Roman" pitchFamily="18" charset="0"/>
              </a:rPr>
              <a:t>’’ in </a:t>
            </a:r>
            <a:r>
              <a:rPr lang="en-GB" sz="2000" b="1" dirty="0" err="1">
                <a:solidFill>
                  <a:srgbClr val="000000"/>
                </a:solidFill>
                <a:latin typeface="Times New Roman" pitchFamily="18" charset="0"/>
              </a:rPr>
              <a:t>Est</a:t>
            </a:r>
            <a:r>
              <a:rPr lang="en-GB" sz="2000" dirty="0">
                <a:solidFill>
                  <a:srgbClr val="000000"/>
                </a:solidFill>
                <a:latin typeface="Times New Roman" pitchFamily="18" charset="0"/>
              </a:rPr>
              <a:t> .</a:t>
            </a:r>
          </a:p>
        </p:txBody>
      </p:sp>
      <p:sp>
        <p:nvSpPr>
          <p:cNvPr id="92177" name="Text Box 17"/>
          <p:cNvSpPr txBox="1">
            <a:spLocks noChangeArrowheads="1"/>
          </p:cNvSpPr>
          <p:nvPr/>
        </p:nvSpPr>
        <p:spPr bwMode="auto">
          <a:xfrm>
            <a:off x="1752600" y="3352801"/>
            <a:ext cx="2362200" cy="16160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spcBef>
                <a:spcPct val="50000"/>
              </a:spcBef>
              <a:defRPr/>
            </a:pPr>
            <a:r>
              <a:rPr lang="en-GB" sz="2000" b="1" dirty="0" err="1">
                <a:solidFill>
                  <a:srgbClr val="000000"/>
                </a:solidFill>
                <a:latin typeface="Times New Roman" pitchFamily="18" charset="0"/>
              </a:rPr>
              <a:t>Pentru</a:t>
            </a:r>
            <a:r>
              <a:rPr lang="en-GB" sz="2000" b="1" dirty="0">
                <a:solidFill>
                  <a:srgbClr val="000000"/>
                </a:solidFill>
                <a:latin typeface="Times New Roman" pitchFamily="18" charset="0"/>
              </a:rPr>
              <a:t> a </a:t>
            </a:r>
            <a:r>
              <a:rPr lang="en-GB" sz="2000" b="1" dirty="0" err="1">
                <a:solidFill>
                  <a:srgbClr val="000000"/>
                </a:solidFill>
                <a:latin typeface="Times New Roman" pitchFamily="18" charset="0"/>
              </a:rPr>
              <a:t>ajunge</a:t>
            </a:r>
            <a:r>
              <a:rPr lang="en-GB" sz="2000" b="1" dirty="0">
                <a:solidFill>
                  <a:srgbClr val="000000"/>
                </a:solidFill>
                <a:latin typeface="Times New Roman" pitchFamily="18" charset="0"/>
              </a:rPr>
              <a:t> in </a:t>
            </a:r>
            <a:r>
              <a:rPr lang="en-GB" sz="2000" b="1" dirty="0" err="1">
                <a:solidFill>
                  <a:srgbClr val="000000"/>
                </a:solidFill>
                <a:latin typeface="Times New Roman" pitchFamily="18" charset="0"/>
              </a:rPr>
              <a:t>unele</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ghetouri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evreii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trebuiau</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sa-si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plateasca</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biletele</a:t>
            </a:r>
            <a:r>
              <a:rPr lang="en-GB" sz="2000" b="1" dirty="0">
                <a:solidFill>
                  <a:srgbClr val="000000"/>
                </a:solidFill>
                <a:latin typeface="Times New Roman" pitchFamily="18" charset="0"/>
              </a:rPr>
              <a:t> de </a:t>
            </a:r>
            <a:r>
              <a:rPr lang="en-GB" sz="2000" b="1" dirty="0" err="1">
                <a:solidFill>
                  <a:srgbClr val="000000"/>
                </a:solidFill>
                <a:latin typeface="Times New Roman" pitchFamily="18" charset="0"/>
              </a:rPr>
              <a:t>tren</a:t>
            </a:r>
            <a:endParaRPr lang="en-GB" sz="2000" b="1" dirty="0">
              <a:solidFill>
                <a:srgbClr val="000000"/>
              </a:solidFill>
              <a:latin typeface="Times New Roman" pitchFamily="18" charset="0"/>
            </a:endParaRPr>
          </a:p>
        </p:txBody>
      </p:sp>
      <p:sp>
        <p:nvSpPr>
          <p:cNvPr id="92178" name="Text Box 18"/>
          <p:cNvSpPr txBox="1">
            <a:spLocks noChangeArrowheads="1"/>
          </p:cNvSpPr>
          <p:nvPr/>
        </p:nvSpPr>
        <p:spPr bwMode="auto">
          <a:xfrm>
            <a:off x="1524000" y="5257801"/>
            <a:ext cx="2362200" cy="13112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spcBef>
                <a:spcPct val="50000"/>
              </a:spcBef>
              <a:defRPr/>
            </a:pPr>
            <a:r>
              <a:rPr lang="en-GB" sz="2000" b="1" dirty="0" err="1">
                <a:solidFill>
                  <a:srgbClr val="000000"/>
                </a:solidFill>
                <a:latin typeface="Times New Roman" pitchFamily="18" charset="0"/>
              </a:rPr>
              <a:t>Erau</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sfatuiti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sa</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aduca</a:t>
            </a:r>
            <a:r>
              <a:rPr lang="en-GB" sz="2000" b="1" dirty="0">
                <a:solidFill>
                  <a:srgbClr val="000000"/>
                </a:solidFill>
                <a:latin typeface="Times New Roman" pitchFamily="18" charset="0"/>
              </a:rPr>
              <a:t> cu </a:t>
            </a:r>
            <a:r>
              <a:rPr lang="en-GB" sz="2000" b="1" dirty="0" err="1">
                <a:solidFill>
                  <a:srgbClr val="000000"/>
                </a:solidFill>
                <a:latin typeface="Times New Roman" pitchFamily="18" charset="0"/>
              </a:rPr>
              <a:t>ei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uneltele</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marfa</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si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hainele</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proprii</a:t>
            </a:r>
            <a:r>
              <a:rPr lang="en-GB" sz="2000" dirty="0">
                <a:solidFill>
                  <a:srgbClr val="000000"/>
                </a:solidFill>
                <a:latin typeface="Times New Roman" pitchFamily="18" charset="0"/>
              </a:rPr>
              <a:t> </a:t>
            </a:r>
          </a:p>
        </p:txBody>
      </p:sp>
      <p:sp>
        <p:nvSpPr>
          <p:cNvPr id="92179" name="Line 19"/>
          <p:cNvSpPr>
            <a:spLocks noChangeShapeType="1"/>
          </p:cNvSpPr>
          <p:nvPr/>
        </p:nvSpPr>
        <p:spPr bwMode="auto">
          <a:xfrm>
            <a:off x="92202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80" name="Text Box 20"/>
          <p:cNvSpPr txBox="1">
            <a:spLocks noChangeArrowheads="1"/>
          </p:cNvSpPr>
          <p:nvPr/>
        </p:nvSpPr>
        <p:spPr bwMode="auto">
          <a:xfrm>
            <a:off x="8153400" y="5334001"/>
            <a:ext cx="2286000" cy="13112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spcBef>
                <a:spcPct val="50000"/>
              </a:spcBef>
              <a:defRPr/>
            </a:pPr>
            <a:r>
              <a:rPr lang="en-GB" sz="2000" b="1" dirty="0" err="1">
                <a:solidFill>
                  <a:srgbClr val="000000"/>
                </a:solidFill>
                <a:latin typeface="Times New Roman" pitchFamily="18" charset="0"/>
              </a:rPr>
              <a:t>Oamenii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infometati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erau</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mai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usor</a:t>
            </a:r>
            <a:r>
              <a:rPr lang="en-GB" sz="2000" b="1" dirty="0">
                <a:solidFill>
                  <a:srgbClr val="000000"/>
                </a:solidFill>
                <a:latin typeface="Times New Roman" pitchFamily="18" charset="0"/>
              </a:rPr>
              <a:t> de </a:t>
            </a:r>
            <a:r>
              <a:rPr lang="en-GB" sz="2000" b="1" dirty="0" err="1">
                <a:solidFill>
                  <a:srgbClr val="000000"/>
                </a:solidFill>
                <a:latin typeface="Times New Roman" pitchFamily="18" charset="0"/>
              </a:rPr>
              <a:t>controlat</a:t>
            </a:r>
            <a:r>
              <a:rPr lang="en-GB" sz="2000" b="1" dirty="0">
                <a:solidFill>
                  <a:srgbClr val="000000"/>
                </a:solidFill>
                <a:latin typeface="Times New Roman" pitchFamily="18" charset="0"/>
              </a:rPr>
              <a:t> .</a:t>
            </a:r>
          </a:p>
        </p:txBody>
      </p:sp>
      <p:sp>
        <p:nvSpPr>
          <p:cNvPr id="92181" name="Line 21"/>
          <p:cNvSpPr>
            <a:spLocks noChangeShapeType="1"/>
          </p:cNvSpPr>
          <p:nvPr/>
        </p:nvSpPr>
        <p:spPr bwMode="auto">
          <a:xfrm flipV="1">
            <a:off x="5715000" y="2209800"/>
            <a:ext cx="46038"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83" name="Line 23"/>
          <p:cNvSpPr>
            <a:spLocks noChangeShapeType="1"/>
          </p:cNvSpPr>
          <p:nvPr/>
        </p:nvSpPr>
        <p:spPr bwMode="auto">
          <a:xfrm flipH="1" flipV="1">
            <a:off x="3657600" y="1447800"/>
            <a:ext cx="1143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84" name="Line 24"/>
          <p:cNvSpPr>
            <a:spLocks noChangeShapeType="1"/>
          </p:cNvSpPr>
          <p:nvPr/>
        </p:nvSpPr>
        <p:spPr bwMode="auto">
          <a:xfrm>
            <a:off x="2819400" y="1447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85" name="Line 25"/>
          <p:cNvSpPr>
            <a:spLocks noChangeShapeType="1"/>
          </p:cNvSpPr>
          <p:nvPr/>
        </p:nvSpPr>
        <p:spPr bwMode="auto">
          <a:xfrm>
            <a:off x="2819400" y="3124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86" name="Line 26"/>
          <p:cNvSpPr>
            <a:spLocks noChangeShapeType="1"/>
          </p:cNvSpPr>
          <p:nvPr/>
        </p:nvSpPr>
        <p:spPr bwMode="auto">
          <a:xfrm>
            <a:off x="28956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87" name="Line 27"/>
          <p:cNvSpPr>
            <a:spLocks noChangeShapeType="1"/>
          </p:cNvSpPr>
          <p:nvPr/>
        </p:nvSpPr>
        <p:spPr bwMode="auto">
          <a:xfrm>
            <a:off x="3581400" y="5486400"/>
            <a:ext cx="914400" cy="46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88" name="Text Box 28"/>
          <p:cNvSpPr txBox="1">
            <a:spLocks noChangeArrowheads="1"/>
          </p:cNvSpPr>
          <p:nvPr/>
        </p:nvSpPr>
        <p:spPr bwMode="auto">
          <a:xfrm>
            <a:off x="4572000" y="5105401"/>
            <a:ext cx="2819400" cy="13239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spcBef>
                <a:spcPct val="50000"/>
              </a:spcBef>
              <a:defRPr/>
            </a:pPr>
            <a:r>
              <a:rPr lang="en-GB" sz="2000" b="1" dirty="0" err="1">
                <a:solidFill>
                  <a:srgbClr val="000000"/>
                </a:solidFill>
                <a:latin typeface="Times New Roman" pitchFamily="18" charset="0"/>
              </a:rPr>
              <a:t>Noi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sositi</a:t>
            </a:r>
            <a:r>
              <a:rPr lang="en-GB" sz="2000" b="1" dirty="0">
                <a:solidFill>
                  <a:srgbClr val="000000"/>
                </a:solidFill>
                <a:latin typeface="Times New Roman" pitchFamily="18" charset="0"/>
              </a:rPr>
              <a:t> in </a:t>
            </a:r>
            <a:r>
              <a:rPr lang="en-GB" sz="2000" b="1" dirty="0" err="1">
                <a:solidFill>
                  <a:srgbClr val="000000"/>
                </a:solidFill>
                <a:latin typeface="Times New Roman" pitchFamily="18" charset="0"/>
              </a:rPr>
              <a:t>Campurile</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Mortii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primeau</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vederi</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pentru</a:t>
            </a:r>
            <a:r>
              <a:rPr lang="en-GB" sz="2000" b="1" dirty="0">
                <a:solidFill>
                  <a:srgbClr val="000000"/>
                </a:solidFill>
                <a:latin typeface="Times New Roman" pitchFamily="18" charset="0"/>
              </a:rPr>
              <a:t> a le </a:t>
            </a:r>
            <a:r>
              <a:rPr lang="en-GB" sz="2000" b="1" dirty="0" err="1">
                <a:solidFill>
                  <a:srgbClr val="000000"/>
                </a:solidFill>
                <a:latin typeface="Times New Roman" pitchFamily="18" charset="0"/>
              </a:rPr>
              <a:t>trimite</a:t>
            </a:r>
            <a:r>
              <a:rPr lang="en-GB" sz="2000" b="1" dirty="0">
                <a:solidFill>
                  <a:srgbClr val="000000"/>
                </a:solidFill>
                <a:latin typeface="Times New Roman" pitchFamily="18" charset="0"/>
              </a:rPr>
              <a:t> </a:t>
            </a:r>
            <a:r>
              <a:rPr lang="en-GB" sz="2000" b="1" dirty="0" err="1">
                <a:solidFill>
                  <a:srgbClr val="000000"/>
                </a:solidFill>
                <a:latin typeface="Times New Roman" pitchFamily="18" charset="0"/>
              </a:rPr>
              <a:t>prietenilor</a:t>
            </a:r>
            <a:r>
              <a:rPr lang="en-GB" sz="2000" dirty="0">
                <a:solidFill>
                  <a:srgbClr val="000000"/>
                </a:solidFill>
                <a:latin typeface="Times New Roman" pitchFamily="18" charset="0"/>
              </a:rPr>
              <a:t> </a:t>
            </a:r>
          </a:p>
        </p:txBody>
      </p:sp>
    </p:spTree>
    <p:extLst>
      <p:ext uri="{BB962C8B-B14F-4D97-AF65-F5344CB8AC3E}">
        <p14:creationId xmlns:p14="http://schemas.microsoft.com/office/powerpoint/2010/main" val="13394666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additive="base">
                                        <p:cTn id="7" dur="500" fill="hold"/>
                                        <p:tgtEl>
                                          <p:spTgt spid="92168"/>
                                        </p:tgtEl>
                                        <p:attrNameLst>
                                          <p:attrName>ppt_x</p:attrName>
                                        </p:attrNameLst>
                                      </p:cBhvr>
                                      <p:tavLst>
                                        <p:tav tm="0">
                                          <p:val>
                                            <p:strVal val="0-#ppt_w/2"/>
                                          </p:val>
                                        </p:tav>
                                        <p:tav tm="100000">
                                          <p:val>
                                            <p:strVal val="#ppt_x"/>
                                          </p:val>
                                        </p:tav>
                                      </p:tavLst>
                                    </p:anim>
                                    <p:anim calcmode="lin" valueType="num">
                                      <p:cBhvr additive="base">
                                        <p:cTn id="8" dur="500" fill="hold"/>
                                        <p:tgtEl>
                                          <p:spTgt spid="921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167"/>
                                        </p:tgtEl>
                                        <p:attrNameLst>
                                          <p:attrName>style.visibility</p:attrName>
                                        </p:attrNameLst>
                                      </p:cBhvr>
                                      <p:to>
                                        <p:strVal val="visible"/>
                                      </p:to>
                                    </p:set>
                                    <p:anim calcmode="lin" valueType="num">
                                      <p:cBhvr additive="base">
                                        <p:cTn id="13" dur="500" fill="hold"/>
                                        <p:tgtEl>
                                          <p:spTgt spid="92167"/>
                                        </p:tgtEl>
                                        <p:attrNameLst>
                                          <p:attrName>ppt_x</p:attrName>
                                        </p:attrNameLst>
                                      </p:cBhvr>
                                      <p:tavLst>
                                        <p:tav tm="0">
                                          <p:val>
                                            <p:strVal val="1+#ppt_w/2"/>
                                          </p:val>
                                        </p:tav>
                                        <p:tav tm="100000">
                                          <p:val>
                                            <p:strVal val="#ppt_x"/>
                                          </p:val>
                                        </p:tav>
                                      </p:tavLst>
                                    </p:anim>
                                    <p:anim calcmode="lin" valueType="num">
                                      <p:cBhvr additive="base">
                                        <p:cTn id="14" dur="500" fill="hold"/>
                                        <p:tgtEl>
                                          <p:spTgt spid="921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172"/>
                                        </p:tgtEl>
                                        <p:attrNameLst>
                                          <p:attrName>style.visibility</p:attrName>
                                        </p:attrNameLst>
                                      </p:cBhvr>
                                      <p:to>
                                        <p:strVal val="visible"/>
                                      </p:to>
                                    </p:set>
                                    <p:anim calcmode="lin" valueType="num">
                                      <p:cBhvr additive="base">
                                        <p:cTn id="19" dur="500" fill="hold"/>
                                        <p:tgtEl>
                                          <p:spTgt spid="92172"/>
                                        </p:tgtEl>
                                        <p:attrNameLst>
                                          <p:attrName>ppt_x</p:attrName>
                                        </p:attrNameLst>
                                      </p:cBhvr>
                                      <p:tavLst>
                                        <p:tav tm="0">
                                          <p:val>
                                            <p:strVal val="1+#ppt_w/2"/>
                                          </p:val>
                                        </p:tav>
                                        <p:tav tm="100000">
                                          <p:val>
                                            <p:strVal val="#ppt_x"/>
                                          </p:val>
                                        </p:tav>
                                      </p:tavLst>
                                    </p:anim>
                                    <p:anim calcmode="lin" valueType="num">
                                      <p:cBhvr additive="base">
                                        <p:cTn id="20" dur="500" fill="hold"/>
                                        <p:tgtEl>
                                          <p:spTgt spid="9217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169"/>
                                        </p:tgtEl>
                                        <p:attrNameLst>
                                          <p:attrName>style.visibility</p:attrName>
                                        </p:attrNameLst>
                                      </p:cBhvr>
                                      <p:to>
                                        <p:strVal val="visible"/>
                                      </p:to>
                                    </p:set>
                                    <p:anim calcmode="lin" valueType="num">
                                      <p:cBhvr additive="base">
                                        <p:cTn id="25" dur="500" fill="hold"/>
                                        <p:tgtEl>
                                          <p:spTgt spid="92169"/>
                                        </p:tgtEl>
                                        <p:attrNameLst>
                                          <p:attrName>ppt_x</p:attrName>
                                        </p:attrNameLst>
                                      </p:cBhvr>
                                      <p:tavLst>
                                        <p:tav tm="0">
                                          <p:val>
                                            <p:strVal val="1+#ppt_w/2"/>
                                          </p:val>
                                        </p:tav>
                                        <p:tav tm="100000">
                                          <p:val>
                                            <p:strVal val="#ppt_x"/>
                                          </p:val>
                                        </p:tav>
                                      </p:tavLst>
                                    </p:anim>
                                    <p:anim calcmode="lin" valueType="num">
                                      <p:cBhvr additive="base">
                                        <p:cTn id="26" dur="500" fill="hold"/>
                                        <p:tgtEl>
                                          <p:spTgt spid="9216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2171"/>
                                        </p:tgtEl>
                                        <p:attrNameLst>
                                          <p:attrName>style.visibility</p:attrName>
                                        </p:attrNameLst>
                                      </p:cBhvr>
                                      <p:to>
                                        <p:strVal val="visible"/>
                                      </p:to>
                                    </p:set>
                                    <p:anim calcmode="lin" valueType="num">
                                      <p:cBhvr additive="base">
                                        <p:cTn id="31" dur="500" fill="hold"/>
                                        <p:tgtEl>
                                          <p:spTgt spid="92171"/>
                                        </p:tgtEl>
                                        <p:attrNameLst>
                                          <p:attrName>ppt_x</p:attrName>
                                        </p:attrNameLst>
                                      </p:cBhvr>
                                      <p:tavLst>
                                        <p:tav tm="0">
                                          <p:val>
                                            <p:strVal val="1+#ppt_w/2"/>
                                          </p:val>
                                        </p:tav>
                                        <p:tav tm="100000">
                                          <p:val>
                                            <p:strVal val="#ppt_x"/>
                                          </p:val>
                                        </p:tav>
                                      </p:tavLst>
                                    </p:anim>
                                    <p:anim calcmode="lin" valueType="num">
                                      <p:cBhvr additive="base">
                                        <p:cTn id="32" dur="500" fill="hold"/>
                                        <p:tgtEl>
                                          <p:spTgt spid="9217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2170"/>
                                        </p:tgtEl>
                                        <p:attrNameLst>
                                          <p:attrName>style.visibility</p:attrName>
                                        </p:attrNameLst>
                                      </p:cBhvr>
                                      <p:to>
                                        <p:strVal val="visible"/>
                                      </p:to>
                                    </p:set>
                                    <p:anim calcmode="lin" valueType="num">
                                      <p:cBhvr additive="base">
                                        <p:cTn id="37" dur="500" fill="hold"/>
                                        <p:tgtEl>
                                          <p:spTgt spid="92170"/>
                                        </p:tgtEl>
                                        <p:attrNameLst>
                                          <p:attrName>ppt_x</p:attrName>
                                        </p:attrNameLst>
                                      </p:cBhvr>
                                      <p:tavLst>
                                        <p:tav tm="0">
                                          <p:val>
                                            <p:strVal val="1+#ppt_w/2"/>
                                          </p:val>
                                        </p:tav>
                                        <p:tav tm="100000">
                                          <p:val>
                                            <p:strVal val="#ppt_x"/>
                                          </p:val>
                                        </p:tav>
                                      </p:tavLst>
                                    </p:anim>
                                    <p:anim calcmode="lin" valueType="num">
                                      <p:cBhvr additive="base">
                                        <p:cTn id="38" dur="500" fill="hold"/>
                                        <p:tgtEl>
                                          <p:spTgt spid="921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2179"/>
                                        </p:tgtEl>
                                        <p:attrNameLst>
                                          <p:attrName>style.visibility</p:attrName>
                                        </p:attrNameLst>
                                      </p:cBhvr>
                                      <p:to>
                                        <p:strVal val="visible"/>
                                      </p:to>
                                    </p:set>
                                    <p:anim calcmode="lin" valueType="num">
                                      <p:cBhvr additive="base">
                                        <p:cTn id="43" dur="500" fill="hold"/>
                                        <p:tgtEl>
                                          <p:spTgt spid="92179"/>
                                        </p:tgtEl>
                                        <p:attrNameLst>
                                          <p:attrName>ppt_x</p:attrName>
                                        </p:attrNameLst>
                                      </p:cBhvr>
                                      <p:tavLst>
                                        <p:tav tm="0">
                                          <p:val>
                                            <p:strVal val="1+#ppt_w/2"/>
                                          </p:val>
                                        </p:tav>
                                        <p:tav tm="100000">
                                          <p:val>
                                            <p:strVal val="#ppt_x"/>
                                          </p:val>
                                        </p:tav>
                                      </p:tavLst>
                                    </p:anim>
                                    <p:anim calcmode="lin" valueType="num">
                                      <p:cBhvr additive="base">
                                        <p:cTn id="44" dur="500" fill="hold"/>
                                        <p:tgtEl>
                                          <p:spTgt spid="9217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80"/>
                                        </p:tgtEl>
                                        <p:attrNameLst>
                                          <p:attrName>style.visibility</p:attrName>
                                        </p:attrNameLst>
                                      </p:cBhvr>
                                      <p:to>
                                        <p:strVal val="visible"/>
                                      </p:to>
                                    </p:set>
                                    <p:anim calcmode="lin" valueType="num">
                                      <p:cBhvr additive="base">
                                        <p:cTn id="49" dur="500" fill="hold"/>
                                        <p:tgtEl>
                                          <p:spTgt spid="92180"/>
                                        </p:tgtEl>
                                        <p:attrNameLst>
                                          <p:attrName>ppt_x</p:attrName>
                                        </p:attrNameLst>
                                      </p:cBhvr>
                                      <p:tavLst>
                                        <p:tav tm="0">
                                          <p:val>
                                            <p:strVal val="#ppt_x"/>
                                          </p:val>
                                        </p:tav>
                                        <p:tav tm="100000">
                                          <p:val>
                                            <p:strVal val="#ppt_x"/>
                                          </p:val>
                                        </p:tav>
                                      </p:tavLst>
                                    </p:anim>
                                    <p:anim calcmode="lin" valueType="num">
                                      <p:cBhvr additive="base">
                                        <p:cTn id="50" dur="500" fill="hold"/>
                                        <p:tgtEl>
                                          <p:spTgt spid="9218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92181"/>
                                        </p:tgtEl>
                                        <p:attrNameLst>
                                          <p:attrName>style.visibility</p:attrName>
                                        </p:attrNameLst>
                                      </p:cBhvr>
                                      <p:to>
                                        <p:strVal val="visible"/>
                                      </p:to>
                                    </p:set>
                                    <p:anim calcmode="lin" valueType="num">
                                      <p:cBhvr additive="base">
                                        <p:cTn id="55" dur="500" fill="hold"/>
                                        <p:tgtEl>
                                          <p:spTgt spid="92181"/>
                                        </p:tgtEl>
                                        <p:attrNameLst>
                                          <p:attrName>ppt_x</p:attrName>
                                        </p:attrNameLst>
                                      </p:cBhvr>
                                      <p:tavLst>
                                        <p:tav tm="0">
                                          <p:val>
                                            <p:strVal val="#ppt_x"/>
                                          </p:val>
                                        </p:tav>
                                        <p:tav tm="100000">
                                          <p:val>
                                            <p:strVal val="#ppt_x"/>
                                          </p:val>
                                        </p:tav>
                                      </p:tavLst>
                                    </p:anim>
                                    <p:anim calcmode="lin" valueType="num">
                                      <p:cBhvr additive="base">
                                        <p:cTn id="56" dur="500" fill="hold"/>
                                        <p:tgtEl>
                                          <p:spTgt spid="92181"/>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2173"/>
                                        </p:tgtEl>
                                        <p:attrNameLst>
                                          <p:attrName>style.visibility</p:attrName>
                                        </p:attrNameLst>
                                      </p:cBhvr>
                                      <p:to>
                                        <p:strVal val="visible"/>
                                      </p:to>
                                    </p:set>
                                    <p:anim calcmode="lin" valueType="num">
                                      <p:cBhvr additive="base">
                                        <p:cTn id="61" dur="500" fill="hold"/>
                                        <p:tgtEl>
                                          <p:spTgt spid="92173"/>
                                        </p:tgtEl>
                                        <p:attrNameLst>
                                          <p:attrName>ppt_x</p:attrName>
                                        </p:attrNameLst>
                                      </p:cBhvr>
                                      <p:tavLst>
                                        <p:tav tm="0">
                                          <p:val>
                                            <p:strVal val="#ppt_x"/>
                                          </p:val>
                                        </p:tav>
                                        <p:tav tm="100000">
                                          <p:val>
                                            <p:strVal val="#ppt_x"/>
                                          </p:val>
                                        </p:tav>
                                      </p:tavLst>
                                    </p:anim>
                                    <p:anim calcmode="lin" valueType="num">
                                      <p:cBhvr additive="base">
                                        <p:cTn id="62" dur="500" fill="hold"/>
                                        <p:tgtEl>
                                          <p:spTgt spid="9217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2174"/>
                                        </p:tgtEl>
                                        <p:attrNameLst>
                                          <p:attrName>style.visibility</p:attrName>
                                        </p:attrNameLst>
                                      </p:cBhvr>
                                      <p:to>
                                        <p:strVal val="visible"/>
                                      </p:to>
                                    </p:set>
                                    <p:anim calcmode="lin" valueType="num">
                                      <p:cBhvr additive="base">
                                        <p:cTn id="67" dur="500" fill="hold"/>
                                        <p:tgtEl>
                                          <p:spTgt spid="92174"/>
                                        </p:tgtEl>
                                        <p:attrNameLst>
                                          <p:attrName>ppt_x</p:attrName>
                                        </p:attrNameLst>
                                      </p:cBhvr>
                                      <p:tavLst>
                                        <p:tav tm="0">
                                          <p:val>
                                            <p:strVal val="#ppt_x"/>
                                          </p:val>
                                        </p:tav>
                                        <p:tav tm="100000">
                                          <p:val>
                                            <p:strVal val="#ppt_x"/>
                                          </p:val>
                                        </p:tav>
                                      </p:tavLst>
                                    </p:anim>
                                    <p:anim calcmode="lin" valueType="num">
                                      <p:cBhvr additive="base">
                                        <p:cTn id="68" dur="500" fill="hold"/>
                                        <p:tgtEl>
                                          <p:spTgt spid="9217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92183"/>
                                        </p:tgtEl>
                                        <p:attrNameLst>
                                          <p:attrName>style.visibility</p:attrName>
                                        </p:attrNameLst>
                                      </p:cBhvr>
                                      <p:to>
                                        <p:strVal val="visible"/>
                                      </p:to>
                                    </p:set>
                                    <p:anim calcmode="lin" valueType="num">
                                      <p:cBhvr additive="base">
                                        <p:cTn id="73" dur="500" fill="hold"/>
                                        <p:tgtEl>
                                          <p:spTgt spid="92183"/>
                                        </p:tgtEl>
                                        <p:attrNameLst>
                                          <p:attrName>ppt_x</p:attrName>
                                        </p:attrNameLst>
                                      </p:cBhvr>
                                      <p:tavLst>
                                        <p:tav tm="0">
                                          <p:val>
                                            <p:strVal val="1+#ppt_w/2"/>
                                          </p:val>
                                        </p:tav>
                                        <p:tav tm="100000">
                                          <p:val>
                                            <p:strVal val="#ppt_x"/>
                                          </p:val>
                                        </p:tav>
                                      </p:tavLst>
                                    </p:anim>
                                    <p:anim calcmode="lin" valueType="num">
                                      <p:cBhvr additive="base">
                                        <p:cTn id="74" dur="500" fill="hold"/>
                                        <p:tgtEl>
                                          <p:spTgt spid="92183"/>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92175"/>
                                        </p:tgtEl>
                                        <p:attrNameLst>
                                          <p:attrName>style.visibility</p:attrName>
                                        </p:attrNameLst>
                                      </p:cBhvr>
                                      <p:to>
                                        <p:strVal val="visible"/>
                                      </p:to>
                                    </p:set>
                                    <p:anim calcmode="lin" valueType="num">
                                      <p:cBhvr additive="base">
                                        <p:cTn id="79" dur="500" fill="hold"/>
                                        <p:tgtEl>
                                          <p:spTgt spid="92175"/>
                                        </p:tgtEl>
                                        <p:attrNameLst>
                                          <p:attrName>ppt_x</p:attrName>
                                        </p:attrNameLst>
                                      </p:cBhvr>
                                      <p:tavLst>
                                        <p:tav tm="0">
                                          <p:val>
                                            <p:strVal val="0-#ppt_w/2"/>
                                          </p:val>
                                        </p:tav>
                                        <p:tav tm="100000">
                                          <p:val>
                                            <p:strVal val="#ppt_x"/>
                                          </p:val>
                                        </p:tav>
                                      </p:tavLst>
                                    </p:anim>
                                    <p:anim calcmode="lin" valueType="num">
                                      <p:cBhvr additive="base">
                                        <p:cTn id="80" dur="500" fill="hold"/>
                                        <p:tgtEl>
                                          <p:spTgt spid="92175"/>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92184"/>
                                        </p:tgtEl>
                                        <p:attrNameLst>
                                          <p:attrName>style.visibility</p:attrName>
                                        </p:attrNameLst>
                                      </p:cBhvr>
                                      <p:to>
                                        <p:strVal val="visible"/>
                                      </p:to>
                                    </p:set>
                                    <p:anim calcmode="lin" valueType="num">
                                      <p:cBhvr additive="base">
                                        <p:cTn id="85" dur="500" fill="hold"/>
                                        <p:tgtEl>
                                          <p:spTgt spid="92184"/>
                                        </p:tgtEl>
                                        <p:attrNameLst>
                                          <p:attrName>ppt_x</p:attrName>
                                        </p:attrNameLst>
                                      </p:cBhvr>
                                      <p:tavLst>
                                        <p:tav tm="0">
                                          <p:val>
                                            <p:strVal val="#ppt_x"/>
                                          </p:val>
                                        </p:tav>
                                        <p:tav tm="100000">
                                          <p:val>
                                            <p:strVal val="#ppt_x"/>
                                          </p:val>
                                        </p:tav>
                                      </p:tavLst>
                                    </p:anim>
                                    <p:anim calcmode="lin" valueType="num">
                                      <p:cBhvr additive="base">
                                        <p:cTn id="86" dur="500" fill="hold"/>
                                        <p:tgtEl>
                                          <p:spTgt spid="92184"/>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92176"/>
                                        </p:tgtEl>
                                        <p:attrNameLst>
                                          <p:attrName>style.visibility</p:attrName>
                                        </p:attrNameLst>
                                      </p:cBhvr>
                                      <p:to>
                                        <p:strVal val="visible"/>
                                      </p:to>
                                    </p:set>
                                    <p:anim calcmode="lin" valueType="num">
                                      <p:cBhvr additive="base">
                                        <p:cTn id="91" dur="500" fill="hold"/>
                                        <p:tgtEl>
                                          <p:spTgt spid="92176"/>
                                        </p:tgtEl>
                                        <p:attrNameLst>
                                          <p:attrName>ppt_x</p:attrName>
                                        </p:attrNameLst>
                                      </p:cBhvr>
                                      <p:tavLst>
                                        <p:tav tm="0">
                                          <p:val>
                                            <p:strVal val="0-#ppt_w/2"/>
                                          </p:val>
                                        </p:tav>
                                        <p:tav tm="100000">
                                          <p:val>
                                            <p:strVal val="#ppt_x"/>
                                          </p:val>
                                        </p:tav>
                                      </p:tavLst>
                                    </p:anim>
                                    <p:anim calcmode="lin" valueType="num">
                                      <p:cBhvr additive="base">
                                        <p:cTn id="92" dur="500" fill="hold"/>
                                        <p:tgtEl>
                                          <p:spTgt spid="92176"/>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92185"/>
                                        </p:tgtEl>
                                        <p:attrNameLst>
                                          <p:attrName>style.visibility</p:attrName>
                                        </p:attrNameLst>
                                      </p:cBhvr>
                                      <p:to>
                                        <p:strVal val="visible"/>
                                      </p:to>
                                    </p:set>
                                    <p:anim calcmode="lin" valueType="num">
                                      <p:cBhvr additive="base">
                                        <p:cTn id="97" dur="500" fill="hold"/>
                                        <p:tgtEl>
                                          <p:spTgt spid="92185"/>
                                        </p:tgtEl>
                                        <p:attrNameLst>
                                          <p:attrName>ppt_x</p:attrName>
                                        </p:attrNameLst>
                                      </p:cBhvr>
                                      <p:tavLst>
                                        <p:tav tm="0">
                                          <p:val>
                                            <p:strVal val="#ppt_x"/>
                                          </p:val>
                                        </p:tav>
                                        <p:tav tm="100000">
                                          <p:val>
                                            <p:strVal val="#ppt_x"/>
                                          </p:val>
                                        </p:tav>
                                      </p:tavLst>
                                    </p:anim>
                                    <p:anim calcmode="lin" valueType="num">
                                      <p:cBhvr additive="base">
                                        <p:cTn id="98" dur="500" fill="hold"/>
                                        <p:tgtEl>
                                          <p:spTgt spid="92185"/>
                                        </p:tgtEl>
                                        <p:attrNameLst>
                                          <p:attrName>ppt_y</p:attrName>
                                        </p:attrNameLst>
                                      </p:cBhvr>
                                      <p:tavLst>
                                        <p:tav tm="0">
                                          <p:val>
                                            <p:strVal val="0-#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92177"/>
                                        </p:tgtEl>
                                        <p:attrNameLst>
                                          <p:attrName>style.visibility</p:attrName>
                                        </p:attrNameLst>
                                      </p:cBhvr>
                                      <p:to>
                                        <p:strVal val="visible"/>
                                      </p:to>
                                    </p:set>
                                    <p:anim calcmode="lin" valueType="num">
                                      <p:cBhvr additive="base">
                                        <p:cTn id="103" dur="500" fill="hold"/>
                                        <p:tgtEl>
                                          <p:spTgt spid="92177"/>
                                        </p:tgtEl>
                                        <p:attrNameLst>
                                          <p:attrName>ppt_x</p:attrName>
                                        </p:attrNameLst>
                                      </p:cBhvr>
                                      <p:tavLst>
                                        <p:tav tm="0">
                                          <p:val>
                                            <p:strVal val="0-#ppt_w/2"/>
                                          </p:val>
                                        </p:tav>
                                        <p:tav tm="100000">
                                          <p:val>
                                            <p:strVal val="#ppt_x"/>
                                          </p:val>
                                        </p:tav>
                                      </p:tavLst>
                                    </p:anim>
                                    <p:anim calcmode="lin" valueType="num">
                                      <p:cBhvr additive="base">
                                        <p:cTn id="104" dur="500" fill="hold"/>
                                        <p:tgtEl>
                                          <p:spTgt spid="92177"/>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92186"/>
                                        </p:tgtEl>
                                        <p:attrNameLst>
                                          <p:attrName>style.visibility</p:attrName>
                                        </p:attrNameLst>
                                      </p:cBhvr>
                                      <p:to>
                                        <p:strVal val="visible"/>
                                      </p:to>
                                    </p:set>
                                    <p:anim calcmode="lin" valueType="num">
                                      <p:cBhvr additive="base">
                                        <p:cTn id="109" dur="500" fill="hold"/>
                                        <p:tgtEl>
                                          <p:spTgt spid="92186"/>
                                        </p:tgtEl>
                                        <p:attrNameLst>
                                          <p:attrName>ppt_x</p:attrName>
                                        </p:attrNameLst>
                                      </p:cBhvr>
                                      <p:tavLst>
                                        <p:tav tm="0">
                                          <p:val>
                                            <p:strVal val="#ppt_x"/>
                                          </p:val>
                                        </p:tav>
                                        <p:tav tm="100000">
                                          <p:val>
                                            <p:strVal val="#ppt_x"/>
                                          </p:val>
                                        </p:tav>
                                      </p:tavLst>
                                    </p:anim>
                                    <p:anim calcmode="lin" valueType="num">
                                      <p:cBhvr additive="base">
                                        <p:cTn id="110" dur="500" fill="hold"/>
                                        <p:tgtEl>
                                          <p:spTgt spid="92186"/>
                                        </p:tgtEl>
                                        <p:attrNameLst>
                                          <p:attrName>ppt_y</p:attrName>
                                        </p:attrNameLst>
                                      </p:cBhvr>
                                      <p:tavLst>
                                        <p:tav tm="0">
                                          <p:val>
                                            <p:strVal val="0-#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92178"/>
                                        </p:tgtEl>
                                        <p:attrNameLst>
                                          <p:attrName>style.visibility</p:attrName>
                                        </p:attrNameLst>
                                      </p:cBhvr>
                                      <p:to>
                                        <p:strVal val="visible"/>
                                      </p:to>
                                    </p:set>
                                    <p:anim calcmode="lin" valueType="num">
                                      <p:cBhvr additive="base">
                                        <p:cTn id="115" dur="500" fill="hold"/>
                                        <p:tgtEl>
                                          <p:spTgt spid="92178"/>
                                        </p:tgtEl>
                                        <p:attrNameLst>
                                          <p:attrName>ppt_x</p:attrName>
                                        </p:attrNameLst>
                                      </p:cBhvr>
                                      <p:tavLst>
                                        <p:tav tm="0">
                                          <p:val>
                                            <p:strVal val="0-#ppt_w/2"/>
                                          </p:val>
                                        </p:tav>
                                        <p:tav tm="100000">
                                          <p:val>
                                            <p:strVal val="#ppt_x"/>
                                          </p:val>
                                        </p:tav>
                                      </p:tavLst>
                                    </p:anim>
                                    <p:anim calcmode="lin" valueType="num">
                                      <p:cBhvr additive="base">
                                        <p:cTn id="116" dur="500" fill="hold"/>
                                        <p:tgtEl>
                                          <p:spTgt spid="92178"/>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92187"/>
                                        </p:tgtEl>
                                        <p:attrNameLst>
                                          <p:attrName>style.visibility</p:attrName>
                                        </p:attrNameLst>
                                      </p:cBhvr>
                                      <p:to>
                                        <p:strVal val="visible"/>
                                      </p:to>
                                    </p:set>
                                    <p:anim calcmode="lin" valueType="num">
                                      <p:cBhvr additive="base">
                                        <p:cTn id="121" dur="500" fill="hold"/>
                                        <p:tgtEl>
                                          <p:spTgt spid="92187"/>
                                        </p:tgtEl>
                                        <p:attrNameLst>
                                          <p:attrName>ppt_x</p:attrName>
                                        </p:attrNameLst>
                                      </p:cBhvr>
                                      <p:tavLst>
                                        <p:tav tm="0">
                                          <p:val>
                                            <p:strVal val="0-#ppt_w/2"/>
                                          </p:val>
                                        </p:tav>
                                        <p:tav tm="100000">
                                          <p:val>
                                            <p:strVal val="#ppt_x"/>
                                          </p:val>
                                        </p:tav>
                                      </p:tavLst>
                                    </p:anim>
                                    <p:anim calcmode="lin" valueType="num">
                                      <p:cBhvr additive="base">
                                        <p:cTn id="122" dur="500" fill="hold"/>
                                        <p:tgtEl>
                                          <p:spTgt spid="92187"/>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 presetClass="entr" presetSubtype="10" fill="hold" grpId="0" nodeType="clickEffect">
                                  <p:stCondLst>
                                    <p:cond delay="0"/>
                                  </p:stCondLst>
                                  <p:childTnLst>
                                    <p:set>
                                      <p:cBhvr>
                                        <p:cTn id="126" dur="1" fill="hold">
                                          <p:stCondLst>
                                            <p:cond delay="0"/>
                                          </p:stCondLst>
                                        </p:cTn>
                                        <p:tgtEl>
                                          <p:spTgt spid="92188"/>
                                        </p:tgtEl>
                                        <p:attrNameLst>
                                          <p:attrName>style.visibility</p:attrName>
                                        </p:attrNameLst>
                                      </p:cBhvr>
                                      <p:to>
                                        <p:strVal val="visible"/>
                                      </p:to>
                                    </p:set>
                                    <p:animEffect transition="in" filter="checkerboard(across)">
                                      <p:cBhvr>
                                        <p:cTn id="127" dur="500"/>
                                        <p:tgtEl>
                                          <p:spTgt spid="92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utoUpdateAnimBg="0"/>
      <p:bldP spid="92168" grpId="0" animBg="1"/>
      <p:bldP spid="92169" grpId="0" animBg="1" autoUpdateAnimBg="0"/>
      <p:bldP spid="92170" grpId="0" animBg="1" autoUpdateAnimBg="0"/>
      <p:bldP spid="92171" grpId="0" animBg="1"/>
      <p:bldP spid="92172" grpId="0" animBg="1"/>
      <p:bldP spid="92173" grpId="0" autoUpdateAnimBg="0"/>
      <p:bldP spid="92174" grpId="0" animBg="1" autoUpdateAnimBg="0"/>
      <p:bldP spid="92175" grpId="0" autoUpdateAnimBg="0"/>
      <p:bldP spid="92176" grpId="0" animBg="1" autoUpdateAnimBg="0"/>
      <p:bldP spid="92177" grpId="0" animBg="1" autoUpdateAnimBg="0"/>
      <p:bldP spid="92178" grpId="0" animBg="1" autoUpdateAnimBg="0"/>
      <p:bldP spid="92179" grpId="0" animBg="1"/>
      <p:bldP spid="92180" grpId="0" animBg="1" autoUpdateAnimBg="0"/>
      <p:bldP spid="92181" grpId="0" animBg="1"/>
      <p:bldP spid="92183" grpId="0" animBg="1"/>
      <p:bldP spid="92184" grpId="0" animBg="1"/>
      <p:bldP spid="92185" grpId="0" animBg="1"/>
      <p:bldP spid="92186" grpId="0" animBg="1"/>
      <p:bldP spid="92187" grpId="0" animBg="1"/>
      <p:bldP spid="9218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657" y="1223493"/>
            <a:ext cx="9704230" cy="4920901"/>
          </a:xfrm>
        </p:spPr>
        <p:txBody>
          <a:bodyPr>
            <a:normAutofit fontScale="62500" lnSpcReduction="20000"/>
          </a:bodyPr>
          <a:lstStyle/>
          <a:p>
            <a:pPr marL="0" indent="0">
              <a:buNone/>
            </a:pPr>
            <a:r>
              <a:rPr lang="ro-RO" sz="3200" b="1" dirty="0">
                <a:latin typeface="Times New Roman" panose="02020603050405020304" pitchFamily="18" charset="0"/>
                <a:cs typeface="Times New Roman" panose="02020603050405020304" pitchFamily="18" charset="0"/>
              </a:rPr>
              <a:t>Citiţi textele de mai jos:</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r>
              <a:rPr lang="ro-RO" sz="3200" dirty="0">
                <a:latin typeface="Times New Roman" panose="02020603050405020304" pitchFamily="18" charset="0"/>
                <a:cs typeface="Times New Roman" panose="02020603050405020304" pitchFamily="18" charset="0"/>
              </a:rPr>
              <a:t>	„În iunie 1942 am primit ordin să mă ocup de construirea unor instalaţii de exterminare la Auschwitz. În acest guvernământ existau deja pe atunci alte trei lagăre de exterminare: la Belzec, Treblinka, Volzec”. (...) Cred că acolo ( la Auschwitz) au fost exterminate prin gazare şi ardere cel puţin 2 500 000 de victime; cel puţin 500 000 de oameni au pierit de pe urma foametei şi a bolilor. Aşadar, cifra celor morţi ajunge la aproximativ trei milioane, adică 70-80 %din numărul total al celor deportaţi la Auschwitz(...) „ Soluţia finală” a problemei evreieşti însemna exterminarea tuturor evreilor din Europa. </a:t>
            </a:r>
            <a:endParaRPr lang="en-US" sz="3200" dirty="0">
              <a:latin typeface="Times New Roman" panose="02020603050405020304" pitchFamily="18" charset="0"/>
              <a:cs typeface="Times New Roman" panose="02020603050405020304" pitchFamily="18" charset="0"/>
            </a:endParaRPr>
          </a:p>
          <a:p>
            <a:pPr marL="0" indent="0">
              <a:buNone/>
            </a:pPr>
            <a:r>
              <a:rPr lang="ro-RO" sz="3200" i="1" dirty="0">
                <a:latin typeface="Times New Roman" panose="02020603050405020304" pitchFamily="18" charset="0"/>
                <a:cs typeface="Times New Roman" panose="02020603050405020304" pitchFamily="18" charset="0"/>
              </a:rPr>
              <a:t> </a:t>
            </a:r>
            <a:r>
              <a:rPr lang="ro-RO" sz="3200" i="1" dirty="0" smtClean="0">
                <a:latin typeface="Times New Roman" panose="02020603050405020304" pitchFamily="18" charset="0"/>
                <a:cs typeface="Times New Roman" panose="02020603050405020304" pitchFamily="18" charset="0"/>
              </a:rPr>
              <a:t>                              </a:t>
            </a:r>
            <a:r>
              <a:rPr lang="ro-RO" sz="3200" i="1" dirty="0">
                <a:latin typeface="Times New Roman" panose="02020603050405020304" pitchFamily="18" charset="0"/>
                <a:cs typeface="Times New Roman" panose="02020603050405020304" pitchFamily="18" charset="0"/>
              </a:rPr>
              <a:t>( Mărturia lui Rudolf Hỏss, comandantul lagărului de la Auschwitz )</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ro-RO" sz="3200" i="1" dirty="0" smtClean="0">
                <a:latin typeface="Times New Roman" panose="02020603050405020304" pitchFamily="18" charset="0"/>
                <a:cs typeface="Times New Roman" panose="02020603050405020304" pitchFamily="18" charset="0"/>
              </a:rPr>
              <a:t>  Sarcină </a:t>
            </a:r>
            <a:r>
              <a:rPr lang="ro-RO" sz="3200" i="1" dirty="0">
                <a:latin typeface="Times New Roman" panose="02020603050405020304" pitchFamily="18" charset="0"/>
                <a:cs typeface="Times New Roman" panose="02020603050405020304" pitchFamily="18" charset="0"/>
              </a:rPr>
              <a:t>de lucru</a:t>
            </a:r>
            <a:r>
              <a:rPr lang="ro-RO" sz="3200" i="1" dirty="0" smtClean="0">
                <a:latin typeface="Times New Roman" panose="02020603050405020304" pitchFamily="18" charset="0"/>
                <a:cs typeface="Times New Roman" panose="02020603050405020304" pitchFamily="18" charset="0"/>
              </a:rPr>
              <a:t>:</a:t>
            </a:r>
          </a:p>
          <a:p>
            <a:r>
              <a:rPr lang="ro-RO" sz="3200" b="1" i="1" dirty="0" smtClean="0">
                <a:latin typeface="Times New Roman" panose="02020603050405020304" pitchFamily="18" charset="0"/>
                <a:cs typeface="Times New Roman" panose="02020603050405020304" pitchFamily="18" charset="0"/>
              </a:rPr>
              <a:t>Aplicați într-un Eseu de 5 minute </a:t>
            </a:r>
            <a:r>
              <a:rPr lang="ro-RO" sz="3200" i="1" dirty="0" smtClean="0">
                <a:latin typeface="Times New Roman" panose="02020603050405020304" pitchFamily="18" charset="0"/>
                <a:cs typeface="Times New Roman" panose="02020603050405020304" pitchFamily="18" charset="0"/>
              </a:rPr>
              <a:t>concepte cheie precum: Soluția finală, Conferința de la Wannsee, Auschwitz, având în veder informațiile din text, care demonstrează caracterul oficial, masiv și organizat al politicii de exterminare practicat de regimul nazist.</a:t>
            </a:r>
            <a:endParaRPr lang="en-US" sz="3200"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p:txBody>
      </p:sp>
      <p:sp>
        <p:nvSpPr>
          <p:cNvPr id="5" name="Rectangle 2">
            <a:extLst>
              <a:ext uri="{FF2B5EF4-FFF2-40B4-BE49-F238E27FC236}">
                <a16:creationId xmlns:a16="http://schemas.microsoft.com/office/drawing/2014/main" xmlns="" id="{24D79293-A1F9-420F-8A74-B6F112122B10}"/>
              </a:ext>
            </a:extLst>
          </p:cNvPr>
          <p:cNvSpPr txBox="1">
            <a:spLocks noChangeArrowheads="1"/>
          </p:cNvSpPr>
          <p:nvPr/>
        </p:nvSpPr>
        <p:spPr>
          <a:xfrm>
            <a:off x="3992451" y="243755"/>
            <a:ext cx="4713668" cy="1031253"/>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altLang="en-US" sz="4000" b="1" u="sng" dirty="0" smtClean="0"/>
              <a:t/>
            </a:r>
            <a:br>
              <a:rPr lang="ro-RO" altLang="en-US" sz="4000" b="1" u="sng" dirty="0" smtClean="0"/>
            </a:br>
            <a:r>
              <a:rPr lang="ro-RO" altLang="en-US" sz="4000" b="1" u="sng" dirty="0" smtClean="0"/>
              <a:t>Fişă de lucru nr. </a:t>
            </a:r>
            <a:r>
              <a:rPr lang="ro-RO" altLang="en-US" sz="4000" b="1" u="sng" dirty="0"/>
              <a:t>6</a:t>
            </a:r>
            <a:r>
              <a:rPr lang="ro-RO" altLang="en-US" sz="4000" b="1" dirty="0" smtClean="0"/>
              <a:t/>
            </a:r>
            <a:br>
              <a:rPr lang="ro-RO" altLang="en-US" sz="4000" b="1" dirty="0" smtClean="0"/>
            </a:br>
            <a:endParaRPr lang="ru-RU" altLang="en-US" sz="4000" b="1" dirty="0"/>
          </a:p>
        </p:txBody>
      </p:sp>
    </p:spTree>
    <p:extLst>
      <p:ext uri="{BB962C8B-B14F-4D97-AF65-F5344CB8AC3E}">
        <p14:creationId xmlns:p14="http://schemas.microsoft.com/office/powerpoint/2010/main" val="3671359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3687180"/>
              </p:ext>
            </p:extLst>
          </p:nvPr>
        </p:nvGraphicFramePr>
        <p:xfrm>
          <a:off x="330222" y="1416676"/>
          <a:ext cx="8525814" cy="4272407"/>
        </p:xfrm>
        <a:graphic>
          <a:graphicData uri="http://schemas.openxmlformats.org/drawingml/2006/table">
            <a:tbl>
              <a:tblPr/>
              <a:tblGrid>
                <a:gridCol w="2841938"/>
                <a:gridCol w="2841938"/>
                <a:gridCol w="2841938"/>
              </a:tblGrid>
              <a:tr h="660838">
                <a:tc gridSpan="3">
                  <a:txBody>
                    <a:bodyPr/>
                    <a:lstStyle/>
                    <a:p>
                      <a:pPr algn="ctr"/>
                      <a:r>
                        <a:rPr lang="ro-RO" sz="1600" dirty="0" smtClean="0">
                          <a:solidFill>
                            <a:schemeClr val="bg1"/>
                          </a:solidFill>
                        </a:rPr>
                        <a:t>N</a:t>
                      </a:r>
                      <a:r>
                        <a:rPr lang="es-ES" sz="1600" dirty="0" err="1" smtClean="0">
                          <a:solidFill>
                            <a:schemeClr val="bg1"/>
                          </a:solidFill>
                        </a:rPr>
                        <a:t>umărul</a:t>
                      </a:r>
                      <a:r>
                        <a:rPr lang="es-ES" sz="1600" dirty="0" smtClean="0">
                          <a:solidFill>
                            <a:schemeClr val="bg1"/>
                          </a:solidFill>
                        </a:rPr>
                        <a:t> </a:t>
                      </a:r>
                      <a:r>
                        <a:rPr lang="es-ES" sz="1600" dirty="0" err="1">
                          <a:solidFill>
                            <a:schemeClr val="bg1"/>
                          </a:solidFill>
                        </a:rPr>
                        <a:t>aproximativ</a:t>
                      </a:r>
                      <a:r>
                        <a:rPr lang="es-ES" sz="1600" dirty="0">
                          <a:solidFill>
                            <a:schemeClr val="bg1"/>
                          </a:solidFill>
                        </a:rPr>
                        <a:t> de </a:t>
                      </a:r>
                      <a:r>
                        <a:rPr lang="es-ES" sz="1600" dirty="0" err="1">
                          <a:solidFill>
                            <a:schemeClr val="bg1"/>
                          </a:solidFill>
                        </a:rPr>
                        <a:t>morți</a:t>
                      </a:r>
                      <a:r>
                        <a:rPr lang="es-ES" sz="1600" dirty="0">
                          <a:solidFill>
                            <a:schemeClr val="bg1"/>
                          </a:solidFill>
                        </a:rPr>
                        <a:t> </a:t>
                      </a:r>
                      <a:r>
                        <a:rPr lang="es-ES" sz="1600" dirty="0" smtClean="0">
                          <a:solidFill>
                            <a:schemeClr val="bg1"/>
                          </a:solidFill>
                        </a:rPr>
                        <a:t>d</a:t>
                      </a:r>
                      <a:r>
                        <a:rPr lang="ro-RO" sz="1600" dirty="0" smtClean="0">
                          <a:solidFill>
                            <a:schemeClr val="bg1"/>
                          </a:solidFill>
                        </a:rPr>
                        <a:t>in</a:t>
                      </a:r>
                      <a:r>
                        <a:rPr lang="es-ES" sz="1600" dirty="0" smtClean="0">
                          <a:solidFill>
                            <a:schemeClr val="bg1"/>
                          </a:solidFill>
                        </a:rPr>
                        <a:t> </a:t>
                      </a:r>
                      <a:r>
                        <a:rPr lang="es-ES" sz="1600" dirty="0" err="1">
                          <a:solidFill>
                            <a:schemeClr val="bg1"/>
                          </a:solidFill>
                        </a:rPr>
                        <a:t>fiecare</a:t>
                      </a:r>
                      <a:r>
                        <a:rPr lang="es-ES" sz="1600" dirty="0">
                          <a:solidFill>
                            <a:schemeClr val="bg1"/>
                          </a:solidFill>
                        </a:rPr>
                        <a:t> </a:t>
                      </a:r>
                      <a:r>
                        <a:rPr lang="es-ES" sz="1600" dirty="0" err="1">
                          <a:solidFill>
                            <a:schemeClr val="bg1"/>
                          </a:solidFill>
                        </a:rPr>
                        <a:t>lagăr</a:t>
                      </a:r>
                      <a:r>
                        <a:rPr lang="es-ES" sz="1600" dirty="0">
                          <a:solidFill>
                            <a:schemeClr val="bg1"/>
                          </a:solidFill>
                        </a:rPr>
                        <a:t> de exterminare </a:t>
                      </a:r>
                    </a:p>
                  </a:txBody>
                  <a:tcPr marL="79213" marR="79213" marT="39606" marB="39606" anchor="ctr">
                    <a:solidFill>
                      <a:srgbClr val="F9F9F9"/>
                    </a:solidFill>
                  </a:tcPr>
                </a:tc>
                <a:tc hMerge="1">
                  <a:txBody>
                    <a:bodyPr/>
                    <a:lstStyle/>
                    <a:p>
                      <a:endParaRPr lang="en-US"/>
                    </a:p>
                  </a:txBody>
                  <a:tcPr/>
                </a:tc>
                <a:tc hMerge="1">
                  <a:txBody>
                    <a:bodyPr/>
                    <a:lstStyle/>
                    <a:p>
                      <a:endParaRPr lang="en-US"/>
                    </a:p>
                  </a:txBody>
                  <a:tcPr/>
                </a:tc>
              </a:tr>
              <a:tr h="356593">
                <a:tc>
                  <a:txBody>
                    <a:bodyPr/>
                    <a:lstStyle/>
                    <a:p>
                      <a:pPr algn="ctr"/>
                      <a:r>
                        <a:rPr lang="en-US" sz="1600" dirty="0" err="1">
                          <a:solidFill>
                            <a:srgbClr val="FF0000"/>
                          </a:solidFill>
                          <a:effectLst/>
                        </a:rPr>
                        <a:t>Numele</a:t>
                      </a:r>
                      <a:r>
                        <a:rPr lang="en-US" sz="1600" dirty="0">
                          <a:solidFill>
                            <a:srgbClr val="FF0000"/>
                          </a:solidFill>
                          <a:effectLst/>
                        </a:rPr>
                        <a:t> </a:t>
                      </a:r>
                      <a:r>
                        <a:rPr lang="en-US" sz="1600" dirty="0" err="1">
                          <a:solidFill>
                            <a:srgbClr val="FF0000"/>
                          </a:solidFill>
                          <a:effectLst/>
                        </a:rPr>
                        <a:t>lagărului</a:t>
                      </a:r>
                      <a:endParaRPr lang="en-US" sz="1600" dirty="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600" dirty="0" err="1">
                          <a:solidFill>
                            <a:srgbClr val="FF0000"/>
                          </a:solidFill>
                          <a:effectLst/>
                        </a:rPr>
                        <a:t>Morți</a:t>
                      </a:r>
                      <a:endParaRPr lang="en-US" sz="1600" dirty="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endParaRPr lang="en-US" dirty="0">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97968">
                <a:tc>
                  <a:txBody>
                    <a:bodyPr/>
                    <a:lstStyle/>
                    <a:p>
                      <a:pPr algn="l"/>
                      <a:r>
                        <a:rPr lang="en-US" sz="1600" u="none" strike="noStrike" dirty="0">
                          <a:solidFill>
                            <a:srgbClr val="FF0000"/>
                          </a:solidFill>
                          <a:effectLst/>
                          <a:hlinkClick r:id="rId2" tooltip="Auschwitz"/>
                        </a:rPr>
                        <a:t>Auschwitz II</a:t>
                      </a:r>
                      <a:endParaRPr lang="en-US" sz="1600" dirty="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r"/>
                      <a:r>
                        <a:rPr lang="en-US" sz="1600">
                          <a:solidFill>
                            <a:srgbClr val="FF0000"/>
                          </a:solidFill>
                          <a:effectLst/>
                        </a:rPr>
                        <a:t>1.400.000</a:t>
                      </a: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97968">
                <a:tc>
                  <a:txBody>
                    <a:bodyPr/>
                    <a:lstStyle/>
                    <a:p>
                      <a:pPr algn="l"/>
                      <a:r>
                        <a:rPr lang="en-US" sz="1600" u="none" strike="noStrike" dirty="0" err="1">
                          <a:solidFill>
                            <a:srgbClr val="FF0000"/>
                          </a:solidFill>
                          <a:effectLst/>
                          <a:hlinkClick r:id="rId3" tooltip="Lagărul de exterminare Belzec"/>
                        </a:rPr>
                        <a:t>Bełżec</a:t>
                      </a:r>
                      <a:endParaRPr lang="en-US" sz="1600" dirty="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r"/>
                      <a:r>
                        <a:rPr lang="en-US" sz="1600">
                          <a:solidFill>
                            <a:srgbClr val="FF0000"/>
                          </a:solidFill>
                          <a:effectLst/>
                        </a:rPr>
                        <a:t>600.000</a:t>
                      </a: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97968">
                <a:tc>
                  <a:txBody>
                    <a:bodyPr/>
                    <a:lstStyle/>
                    <a:p>
                      <a:pPr algn="l"/>
                      <a:r>
                        <a:rPr lang="en-US" sz="1600" u="none" strike="noStrike" dirty="0" err="1">
                          <a:solidFill>
                            <a:srgbClr val="FF0000"/>
                          </a:solidFill>
                          <a:effectLst/>
                          <a:hlinkClick r:id="rId4" tooltip="Lagărul de exterminare Chełmno"/>
                        </a:rPr>
                        <a:t>Chełmno</a:t>
                      </a:r>
                      <a:endParaRPr lang="en-US" sz="1600" dirty="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r"/>
                      <a:r>
                        <a:rPr lang="en-US" sz="1600" dirty="0">
                          <a:solidFill>
                            <a:srgbClr val="FF0000"/>
                          </a:solidFill>
                          <a:effectLst/>
                        </a:rPr>
                        <a:t>320.000</a:t>
                      </a: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97968">
                <a:tc>
                  <a:txBody>
                    <a:bodyPr/>
                    <a:lstStyle/>
                    <a:p>
                      <a:pPr algn="l"/>
                      <a:r>
                        <a:rPr lang="en-US" sz="1600" u="none" strike="noStrike" dirty="0" err="1">
                          <a:solidFill>
                            <a:srgbClr val="FF0000"/>
                          </a:solidFill>
                          <a:effectLst/>
                          <a:hlinkClick r:id="rId5" tooltip="Lagărul de concentrare Jasenovac"/>
                        </a:rPr>
                        <a:t>Jasenovac</a:t>
                      </a:r>
                      <a:endParaRPr lang="en-US" sz="1600" dirty="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r"/>
                      <a:r>
                        <a:rPr lang="en-US" sz="1600" dirty="0">
                          <a:solidFill>
                            <a:srgbClr val="FF0000"/>
                          </a:solidFill>
                          <a:effectLst/>
                        </a:rPr>
                        <a:t>600.000</a:t>
                      </a: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77794">
                <a:tc>
                  <a:txBody>
                    <a:bodyPr/>
                    <a:lstStyle/>
                    <a:p>
                      <a:pPr algn="l"/>
                      <a:r>
                        <a:rPr lang="en-US" sz="1600" u="none" strike="noStrike">
                          <a:solidFill>
                            <a:srgbClr val="FF0000"/>
                          </a:solidFill>
                          <a:effectLst/>
                          <a:hlinkClick r:id="rId6" tooltip="Lagărul de exterminare Majdanek"/>
                        </a:rPr>
                        <a:t>Lagărul de exterminare Majdanek</a:t>
                      </a:r>
                      <a:endParaRPr lang="en-US" sz="160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r"/>
                      <a:r>
                        <a:rPr lang="en-US" sz="1600" dirty="0">
                          <a:solidFill>
                            <a:srgbClr val="FF0000"/>
                          </a:solidFill>
                          <a:effectLst/>
                        </a:rPr>
                        <a:t>360.000</a:t>
                      </a: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77794">
                <a:tc>
                  <a:txBody>
                    <a:bodyPr/>
                    <a:lstStyle/>
                    <a:p>
                      <a:pPr algn="l"/>
                      <a:r>
                        <a:rPr lang="en-US" sz="1600" u="none" strike="noStrike">
                          <a:solidFill>
                            <a:srgbClr val="FF0000"/>
                          </a:solidFill>
                          <a:effectLst/>
                          <a:hlinkClick r:id="rId7" tooltip="Lagărul de exterminare Malîi Trosteneț"/>
                        </a:rPr>
                        <a:t>Lagărul de exterminare Malîi Trosteneț</a:t>
                      </a:r>
                      <a:endParaRPr lang="en-US" sz="160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r"/>
                      <a:r>
                        <a:rPr lang="en-US" sz="1600" dirty="0">
                          <a:solidFill>
                            <a:srgbClr val="FF0000"/>
                          </a:solidFill>
                          <a:effectLst/>
                        </a:rPr>
                        <a:t>65.000</a:t>
                      </a: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97968">
                <a:tc>
                  <a:txBody>
                    <a:bodyPr/>
                    <a:lstStyle/>
                    <a:p>
                      <a:pPr algn="l"/>
                      <a:r>
                        <a:rPr lang="en-US" sz="1600" u="none" strike="noStrike">
                          <a:solidFill>
                            <a:srgbClr val="FF0000"/>
                          </a:solidFill>
                          <a:effectLst/>
                          <a:hlinkClick r:id="rId8" tooltip="Lagărul de exterminare Sobibór"/>
                        </a:rPr>
                        <a:t>Sobibór</a:t>
                      </a:r>
                      <a:endParaRPr lang="en-US" sz="160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r"/>
                      <a:r>
                        <a:rPr lang="en-US" sz="1600">
                          <a:solidFill>
                            <a:srgbClr val="FF0000"/>
                          </a:solidFill>
                          <a:effectLst/>
                        </a:rPr>
                        <a:t>250.000</a:t>
                      </a: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97968">
                <a:tc>
                  <a:txBody>
                    <a:bodyPr/>
                    <a:lstStyle/>
                    <a:p>
                      <a:pPr algn="l"/>
                      <a:r>
                        <a:rPr lang="en-US" sz="1600" u="none" strike="noStrike">
                          <a:solidFill>
                            <a:srgbClr val="FF0000"/>
                          </a:solidFill>
                          <a:effectLst/>
                          <a:hlinkClick r:id="rId9" tooltip="Lagărul de exterminare Treblinka"/>
                        </a:rPr>
                        <a:t>Treblinka</a:t>
                      </a:r>
                      <a:endParaRPr lang="en-US" sz="1600">
                        <a:solidFill>
                          <a:srgbClr val="FF0000"/>
                        </a:solidFill>
                        <a:effectLst/>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r"/>
                      <a:r>
                        <a:rPr lang="en-US" sz="1600" dirty="0">
                          <a:solidFill>
                            <a:srgbClr val="FF0000"/>
                          </a:solidFill>
                          <a:effectLst/>
                        </a:rPr>
                        <a:t>870.000</a:t>
                      </a: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solidFill>
                          <a:srgbClr val="FF0000"/>
                        </a:solidFill>
                      </a:endParaRPr>
                    </a:p>
                  </a:txBody>
                  <a:tcPr marL="79213" marR="79213" marT="39606" marB="3960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6036" y="200628"/>
            <a:ext cx="2619375" cy="1743075"/>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56036" y="2364815"/>
            <a:ext cx="2524125" cy="1819275"/>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99662" y="4605202"/>
            <a:ext cx="2466975" cy="1847850"/>
          </a:xfrm>
          <a:prstGeom prst="rect">
            <a:avLst/>
          </a:prstGeom>
        </p:spPr>
      </p:pic>
    </p:spTree>
    <p:extLst>
      <p:ext uri="{BB962C8B-B14F-4D97-AF65-F5344CB8AC3E}">
        <p14:creationId xmlns:p14="http://schemas.microsoft.com/office/powerpoint/2010/main" val="1435081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641" y="545206"/>
            <a:ext cx="8596668" cy="729803"/>
          </a:xfrm>
        </p:spPr>
        <p:txBody>
          <a:bodyPr>
            <a:normAutofit fontScale="90000"/>
          </a:bodyPr>
          <a:lstStyle/>
          <a:p>
            <a:pPr algn="ctr"/>
            <a:r>
              <a:rPr lang="ro-RO" sz="3200" dirty="0" smtClean="0">
                <a:latin typeface="Times New Roman" panose="02020603050405020304" pitchFamily="18" charset="0"/>
                <a:cs typeface="Times New Roman" panose="02020603050405020304" pitchFamily="18" charset="0"/>
              </a:rPr>
              <a:t>Savanți și artiști de origine evreiască emigranți din Germania în perioada interbelică</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5979006"/>
              </p:ext>
            </p:extLst>
          </p:nvPr>
        </p:nvGraphicFramePr>
        <p:xfrm>
          <a:off x="862884" y="1519397"/>
          <a:ext cx="9697790" cy="4942340"/>
        </p:xfrm>
        <a:graphic>
          <a:graphicData uri="http://schemas.openxmlformats.org/drawingml/2006/table">
            <a:tbl>
              <a:tblPr firstRow="1" bandRow="1">
                <a:tableStyleId>{5C22544A-7EE6-4342-B048-85BDC9FD1C3A}</a:tableStyleId>
              </a:tblPr>
              <a:tblGrid>
                <a:gridCol w="1939558"/>
                <a:gridCol w="1939558"/>
                <a:gridCol w="1939558"/>
                <a:gridCol w="1939558"/>
                <a:gridCol w="1939558"/>
              </a:tblGrid>
              <a:tr h="918980">
                <a:tc>
                  <a:txBody>
                    <a:bodyPr/>
                    <a:lstStyle/>
                    <a:p>
                      <a:r>
                        <a:rPr lang="ro-RO" dirty="0" smtClean="0"/>
                        <a:t>AUSTRIA</a:t>
                      </a:r>
                      <a:endParaRPr lang="en-US" dirty="0"/>
                    </a:p>
                  </a:txBody>
                  <a:tcPr/>
                </a:tc>
                <a:tc>
                  <a:txBody>
                    <a:bodyPr/>
                    <a:lstStyle/>
                    <a:p>
                      <a:r>
                        <a:rPr lang="ro-RO" dirty="0" smtClean="0"/>
                        <a:t>GERMANIA</a:t>
                      </a:r>
                      <a:endParaRPr lang="en-US" dirty="0"/>
                    </a:p>
                  </a:txBody>
                  <a:tcPr/>
                </a:tc>
                <a:tc>
                  <a:txBody>
                    <a:bodyPr/>
                    <a:lstStyle/>
                    <a:p>
                      <a:r>
                        <a:rPr lang="ro-RO" dirty="0" smtClean="0"/>
                        <a:t>FRANȚA</a:t>
                      </a:r>
                      <a:endParaRPr lang="en-US" dirty="0"/>
                    </a:p>
                  </a:txBody>
                  <a:tcPr/>
                </a:tc>
                <a:tc>
                  <a:txBody>
                    <a:bodyPr/>
                    <a:lstStyle/>
                    <a:p>
                      <a:r>
                        <a:rPr lang="ro-RO" dirty="0" smtClean="0"/>
                        <a:t>ANGLIA</a:t>
                      </a:r>
                      <a:endParaRPr lang="en-US" dirty="0"/>
                    </a:p>
                  </a:txBody>
                  <a:tcPr/>
                </a:tc>
                <a:tc>
                  <a:txBody>
                    <a:bodyPr/>
                    <a:lstStyle/>
                    <a:p>
                      <a:r>
                        <a:rPr lang="ro-RO" dirty="0" smtClean="0"/>
                        <a:t>STATELE UNITE ALE AMERICII</a:t>
                      </a:r>
                      <a:endParaRPr lang="en-US" dirty="0"/>
                    </a:p>
                  </a:txBody>
                  <a:tcPr/>
                </a:tc>
              </a:tr>
              <a:tr h="2861489">
                <a:tc>
                  <a:txBody>
                    <a:bodyPr/>
                    <a:lstStyle/>
                    <a:p>
                      <a:r>
                        <a:rPr lang="ro-RO" dirty="0" smtClean="0"/>
                        <a:t>Sigismund</a:t>
                      </a:r>
                      <a:r>
                        <a:rPr lang="ro-RO" baseline="0" dirty="0" smtClean="0"/>
                        <a:t> Freud- psihanalist (1856-1939)</a:t>
                      </a:r>
                    </a:p>
                    <a:p>
                      <a:endParaRPr lang="en-US" dirty="0"/>
                    </a:p>
                  </a:txBody>
                  <a:tcPr/>
                </a:tc>
                <a:tc>
                  <a:txBody>
                    <a:bodyPr/>
                    <a:lstStyle/>
                    <a:p>
                      <a:endParaRPr lang="ro-RO" dirty="0" smtClean="0"/>
                    </a:p>
                    <a:p>
                      <a:endParaRPr lang="ro-RO" dirty="0" smtClean="0"/>
                    </a:p>
                    <a:p>
                      <a:endParaRPr lang="ro-RO" dirty="0" smtClean="0"/>
                    </a:p>
                    <a:p>
                      <a:endParaRPr lang="ro-RO" dirty="0" smtClean="0"/>
                    </a:p>
                    <a:p>
                      <a:r>
                        <a:rPr lang="ro-RO" dirty="0" smtClean="0"/>
                        <a:t>Albert Einstein, 1932, </a:t>
                      </a:r>
                    </a:p>
                    <a:p>
                      <a:r>
                        <a:rPr lang="ro-RO" dirty="0" smtClean="0"/>
                        <a:t>Fizician (1879-1955)</a:t>
                      </a:r>
                    </a:p>
                    <a:p>
                      <a:r>
                        <a:rPr lang="ro-RO" dirty="0" smtClean="0"/>
                        <a:t>Walter Gropius</a:t>
                      </a:r>
                    </a:p>
                    <a:p>
                      <a:r>
                        <a:rPr lang="ro-RO" dirty="0" smtClean="0"/>
                        <a:t>Arhitect (1883-1969)</a:t>
                      </a:r>
                      <a:endParaRPr lang="en-US" dirty="0"/>
                    </a:p>
                  </a:txBody>
                  <a:tcPr/>
                </a:tc>
                <a:tc>
                  <a:txBody>
                    <a:bodyPr/>
                    <a:lstStyle/>
                    <a:p>
                      <a:endParaRPr lang="en-US" dirty="0"/>
                    </a:p>
                  </a:txBody>
                  <a:tcPr/>
                </a:tc>
                <a:tc>
                  <a:txBody>
                    <a:bodyPr/>
                    <a:lstStyle/>
                    <a:p>
                      <a:r>
                        <a:rPr lang="ro-RO" dirty="0" smtClean="0"/>
                        <a:t> </a:t>
                      </a:r>
                    </a:p>
                    <a:p>
                      <a:r>
                        <a:rPr lang="ro-RO" dirty="0" smtClean="0"/>
                        <a:t>1938</a:t>
                      </a:r>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smtClean="0"/>
                    </a:p>
                    <a:p>
                      <a:r>
                        <a:rPr lang="ro-RO" dirty="0" smtClean="0"/>
                        <a:t>1934</a:t>
                      </a:r>
                      <a:endParaRPr lang="en-US" dirty="0"/>
                    </a:p>
                  </a:txBody>
                  <a:tcPr/>
                </a:tc>
                <a:tc>
                  <a:txBody>
                    <a:bodyPr/>
                    <a:lstStyle/>
                    <a:p>
                      <a:endParaRPr lang="ro-RO" dirty="0" smtClean="0"/>
                    </a:p>
                    <a:p>
                      <a:endParaRPr lang="ro-RO" dirty="0" smtClean="0"/>
                    </a:p>
                    <a:p>
                      <a:endParaRPr lang="ro-RO" dirty="0" smtClean="0"/>
                    </a:p>
                    <a:p>
                      <a:endParaRPr lang="ro-RO" dirty="0" smtClean="0"/>
                    </a:p>
                    <a:p>
                      <a:endParaRPr lang="ro-RO" dirty="0" smtClean="0"/>
                    </a:p>
                    <a:p>
                      <a:r>
                        <a:rPr lang="ro-RO" dirty="0" smtClean="0"/>
                        <a:t>1932</a:t>
                      </a:r>
                    </a:p>
                    <a:p>
                      <a:endParaRPr lang="ro-RO" dirty="0" smtClean="0"/>
                    </a:p>
                    <a:p>
                      <a:endParaRPr lang="ro-RO" dirty="0" smtClean="0"/>
                    </a:p>
                    <a:p>
                      <a:endParaRPr lang="ro-RO" dirty="0" smtClean="0"/>
                    </a:p>
                    <a:p>
                      <a:r>
                        <a:rPr lang="ro-RO" dirty="0" smtClean="0"/>
                        <a:t>    1937</a:t>
                      </a:r>
                      <a:endParaRPr lang="en-US" dirty="0"/>
                    </a:p>
                  </a:txBody>
                  <a:tcPr/>
                </a:tc>
              </a:tr>
              <a:tr h="778962">
                <a:tc>
                  <a:txBody>
                    <a:bodyPr/>
                    <a:lstStyle/>
                    <a:p>
                      <a:endParaRPr lang="en-US" dirty="0"/>
                    </a:p>
                  </a:txBody>
                  <a:tcPr/>
                </a:tc>
                <a:tc>
                  <a:txBody>
                    <a:bodyPr/>
                    <a:lstStyle/>
                    <a:p>
                      <a:r>
                        <a:rPr lang="ro-RO" dirty="0" smtClean="0"/>
                        <a:t>Marlene</a:t>
                      </a:r>
                      <a:r>
                        <a:rPr lang="ro-RO" baseline="0" dirty="0" smtClean="0"/>
                        <a:t> Dietrich actriță (1902)</a:t>
                      </a:r>
                      <a:endParaRPr lang="en-US" dirty="0"/>
                    </a:p>
                  </a:txBody>
                  <a:tcPr/>
                </a:tc>
                <a:tc>
                  <a:txBody>
                    <a:bodyPr/>
                    <a:lstStyle/>
                    <a:p>
                      <a:endParaRPr lang="en-US" dirty="0"/>
                    </a:p>
                  </a:txBody>
                  <a:tcPr/>
                </a:tc>
                <a:tc>
                  <a:txBody>
                    <a:bodyPr/>
                    <a:lstStyle/>
                    <a:p>
                      <a:endParaRPr lang="en-US" dirty="0"/>
                    </a:p>
                  </a:txBody>
                  <a:tcPr/>
                </a:tc>
                <a:tc>
                  <a:txBody>
                    <a:bodyPr/>
                    <a:lstStyle/>
                    <a:p>
                      <a:r>
                        <a:rPr lang="ro-RO" dirty="0" smtClean="0"/>
                        <a:t>     </a:t>
                      </a:r>
                    </a:p>
                    <a:p>
                      <a:r>
                        <a:rPr lang="ro-RO" baseline="0" dirty="0" smtClean="0"/>
                        <a:t>     1932</a:t>
                      </a:r>
                      <a:endParaRPr lang="ro-RO" dirty="0" smtClean="0"/>
                    </a:p>
                  </a:txBody>
                  <a:tcPr/>
                </a:tc>
              </a:tr>
            </a:tbl>
          </a:graphicData>
        </a:graphic>
      </p:graphicFrame>
      <p:sp>
        <p:nvSpPr>
          <p:cNvPr id="5" name="Right Arrow 4"/>
          <p:cNvSpPr/>
          <p:nvPr/>
        </p:nvSpPr>
        <p:spPr>
          <a:xfrm>
            <a:off x="2537138" y="3271234"/>
            <a:ext cx="32969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456090" y="3994834"/>
            <a:ext cx="32969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314810" y="4914964"/>
            <a:ext cx="165675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864439" y="4918312"/>
            <a:ext cx="117197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692333" y="5884228"/>
            <a:ext cx="33440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905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551" y="1197734"/>
            <a:ext cx="8299241" cy="655392"/>
          </a:xfrm>
        </p:spPr>
        <p:txBody>
          <a:bodyPr>
            <a:normAutofit fontScale="90000"/>
          </a:bodyPr>
          <a:lstStyle/>
          <a:p>
            <a:pPr algn="ctr"/>
            <a:r>
              <a:rPr lang="ro-RO" dirty="0" smtClean="0">
                <a:latin typeface="Times New Roman" panose="02020603050405020304" pitchFamily="18" charset="0"/>
                <a:cs typeface="Times New Roman" panose="02020603050405020304" pitchFamily="18" charset="0"/>
              </a:rPr>
              <a:t>RAȚIA ANUALĂ/PESOANĂ ÎN POLONIA</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012765"/>
              </p:ext>
            </p:extLst>
          </p:nvPr>
        </p:nvGraphicFramePr>
        <p:xfrm>
          <a:off x="923009" y="2645066"/>
          <a:ext cx="8947149" cy="2966720"/>
        </p:xfrm>
        <a:graphic>
          <a:graphicData uri="http://schemas.openxmlformats.org/drawingml/2006/table">
            <a:tbl>
              <a:tblPr firstRow="1" bandRow="1">
                <a:tableStyleId>{5C22544A-7EE6-4342-B048-85BDC9FD1C3A}</a:tableStyleId>
              </a:tblPr>
              <a:tblGrid>
                <a:gridCol w="2982383"/>
                <a:gridCol w="2982383"/>
                <a:gridCol w="2982383"/>
              </a:tblGrid>
              <a:tr h="370840">
                <a:tc>
                  <a:txBody>
                    <a:bodyPr/>
                    <a:lstStyle/>
                    <a:p>
                      <a:r>
                        <a:rPr lang="ro-RO" dirty="0" smtClean="0"/>
                        <a:t>ARTICOLE</a:t>
                      </a:r>
                      <a:endParaRPr lang="en-US" dirty="0"/>
                    </a:p>
                  </a:txBody>
                  <a:tcPr marL="95172" marR="95172"/>
                </a:tc>
                <a:tc>
                  <a:txBody>
                    <a:bodyPr/>
                    <a:lstStyle/>
                    <a:p>
                      <a:r>
                        <a:rPr lang="ro-RO" dirty="0" smtClean="0"/>
                        <a:t>GERMANI</a:t>
                      </a:r>
                      <a:endParaRPr lang="en-US" dirty="0"/>
                    </a:p>
                  </a:txBody>
                  <a:tcPr marL="95172" marR="95172"/>
                </a:tc>
                <a:tc>
                  <a:txBody>
                    <a:bodyPr/>
                    <a:lstStyle/>
                    <a:p>
                      <a:r>
                        <a:rPr lang="ro-RO" dirty="0" smtClean="0"/>
                        <a:t>POLONEZI</a:t>
                      </a:r>
                      <a:endParaRPr lang="en-US" dirty="0"/>
                    </a:p>
                  </a:txBody>
                  <a:tcPr marL="95172" marR="95172"/>
                </a:tc>
              </a:tr>
              <a:tr h="370840">
                <a:tc>
                  <a:txBody>
                    <a:bodyPr/>
                    <a:lstStyle/>
                    <a:p>
                      <a:r>
                        <a:rPr lang="ro-RO" dirty="0" smtClean="0"/>
                        <a:t>PÂINE</a:t>
                      </a:r>
                      <a:endParaRPr lang="en-US" dirty="0"/>
                    </a:p>
                  </a:txBody>
                  <a:tcPr marL="95172" marR="95172"/>
                </a:tc>
                <a:tc>
                  <a:txBody>
                    <a:bodyPr/>
                    <a:lstStyle/>
                    <a:p>
                      <a:r>
                        <a:rPr lang="ro-RO" dirty="0" smtClean="0"/>
                        <a:t>87,60kg</a:t>
                      </a:r>
                      <a:endParaRPr lang="en-US" dirty="0"/>
                    </a:p>
                  </a:txBody>
                  <a:tcPr marL="95172" marR="95172"/>
                </a:tc>
                <a:tc>
                  <a:txBody>
                    <a:bodyPr/>
                    <a:lstStyle/>
                    <a:p>
                      <a:r>
                        <a:rPr lang="ro-RO" dirty="0" smtClean="0"/>
                        <a:t>54,70 kg</a:t>
                      </a:r>
                      <a:endParaRPr lang="en-US" dirty="0"/>
                    </a:p>
                  </a:txBody>
                  <a:tcPr marL="95172" marR="95172"/>
                </a:tc>
              </a:tr>
              <a:tr h="370840">
                <a:tc>
                  <a:txBody>
                    <a:bodyPr/>
                    <a:lstStyle/>
                    <a:p>
                      <a:r>
                        <a:rPr lang="ro-RO" dirty="0" smtClean="0"/>
                        <a:t>CARTOFI</a:t>
                      </a:r>
                      <a:endParaRPr lang="en-US" dirty="0"/>
                    </a:p>
                  </a:txBody>
                  <a:tcPr marL="95172" marR="95172"/>
                </a:tc>
                <a:tc>
                  <a:txBody>
                    <a:bodyPr/>
                    <a:lstStyle/>
                    <a:p>
                      <a:r>
                        <a:rPr lang="ro-RO" dirty="0" smtClean="0"/>
                        <a:t>După dorință</a:t>
                      </a:r>
                      <a:endParaRPr lang="en-US" dirty="0"/>
                    </a:p>
                  </a:txBody>
                  <a:tcPr marL="95172" marR="95172"/>
                </a:tc>
                <a:tc>
                  <a:txBody>
                    <a:bodyPr/>
                    <a:lstStyle/>
                    <a:p>
                      <a:r>
                        <a:rPr lang="ro-RO" dirty="0" smtClean="0"/>
                        <a:t>90,00</a:t>
                      </a:r>
                      <a:r>
                        <a:rPr lang="ro-RO" baseline="0" dirty="0" smtClean="0"/>
                        <a:t> kg</a:t>
                      </a:r>
                      <a:endParaRPr lang="en-US" dirty="0"/>
                    </a:p>
                  </a:txBody>
                  <a:tcPr marL="95172" marR="95172"/>
                </a:tc>
              </a:tr>
              <a:tr h="370840">
                <a:tc>
                  <a:txBody>
                    <a:bodyPr/>
                    <a:lstStyle/>
                    <a:p>
                      <a:r>
                        <a:rPr lang="ro-RO" dirty="0" smtClean="0"/>
                        <a:t>FĂINĂ</a:t>
                      </a:r>
                      <a:endParaRPr lang="en-US" dirty="0"/>
                    </a:p>
                  </a:txBody>
                  <a:tcPr marL="95172" marR="95172"/>
                </a:tc>
                <a:tc>
                  <a:txBody>
                    <a:bodyPr/>
                    <a:lstStyle/>
                    <a:p>
                      <a:r>
                        <a:rPr lang="ro-RO" dirty="0" smtClean="0"/>
                        <a:t>12.00 kg</a:t>
                      </a:r>
                      <a:endParaRPr lang="en-US" dirty="0"/>
                    </a:p>
                  </a:txBody>
                  <a:tcPr marL="95172" marR="95172"/>
                </a:tc>
                <a:tc>
                  <a:txBody>
                    <a:bodyPr/>
                    <a:lstStyle/>
                    <a:p>
                      <a:r>
                        <a:rPr lang="ro-RO" dirty="0" smtClean="0"/>
                        <a:t>4,70 kg</a:t>
                      </a:r>
                      <a:endParaRPr lang="en-US" dirty="0"/>
                    </a:p>
                  </a:txBody>
                  <a:tcPr marL="95172" marR="95172"/>
                </a:tc>
              </a:tr>
              <a:tr h="370840">
                <a:tc>
                  <a:txBody>
                    <a:bodyPr/>
                    <a:lstStyle/>
                    <a:p>
                      <a:r>
                        <a:rPr lang="ro-RO" dirty="0" smtClean="0"/>
                        <a:t>CARNE</a:t>
                      </a:r>
                      <a:endParaRPr lang="en-US" dirty="0"/>
                    </a:p>
                  </a:txBody>
                  <a:tcPr marL="95172" marR="95172"/>
                </a:tc>
                <a:tc>
                  <a:txBody>
                    <a:bodyPr/>
                    <a:lstStyle/>
                    <a:p>
                      <a:r>
                        <a:rPr lang="ro-RO" dirty="0" smtClean="0"/>
                        <a:t>38.40</a:t>
                      </a:r>
                      <a:r>
                        <a:rPr lang="ro-RO" baseline="0" dirty="0" smtClean="0"/>
                        <a:t> kg</a:t>
                      </a:r>
                      <a:endParaRPr lang="en-US" dirty="0"/>
                    </a:p>
                  </a:txBody>
                  <a:tcPr marL="95172" marR="95172"/>
                </a:tc>
                <a:tc>
                  <a:txBody>
                    <a:bodyPr/>
                    <a:lstStyle/>
                    <a:p>
                      <a:r>
                        <a:rPr lang="ro-RO" dirty="0" smtClean="0"/>
                        <a:t>4,12 kg</a:t>
                      </a:r>
                      <a:endParaRPr lang="en-US" dirty="0"/>
                    </a:p>
                  </a:txBody>
                  <a:tcPr marL="95172" marR="95172"/>
                </a:tc>
              </a:tr>
              <a:tr h="370840">
                <a:tc>
                  <a:txBody>
                    <a:bodyPr/>
                    <a:lstStyle/>
                    <a:p>
                      <a:r>
                        <a:rPr lang="ro-RO" dirty="0" smtClean="0"/>
                        <a:t>ZAHĂR</a:t>
                      </a:r>
                      <a:endParaRPr lang="en-US" dirty="0"/>
                    </a:p>
                  </a:txBody>
                  <a:tcPr marL="95172" marR="95172"/>
                </a:tc>
                <a:tc>
                  <a:txBody>
                    <a:bodyPr/>
                    <a:lstStyle/>
                    <a:p>
                      <a:r>
                        <a:rPr lang="ro-RO" dirty="0" smtClean="0"/>
                        <a:t>12,80 kg</a:t>
                      </a:r>
                      <a:endParaRPr lang="en-US" dirty="0"/>
                    </a:p>
                  </a:txBody>
                  <a:tcPr marL="95172" marR="95172"/>
                </a:tc>
                <a:tc>
                  <a:txBody>
                    <a:bodyPr/>
                    <a:lstStyle/>
                    <a:p>
                      <a:r>
                        <a:rPr lang="ro-RO" dirty="0" smtClean="0"/>
                        <a:t>4,12 kg</a:t>
                      </a:r>
                      <a:endParaRPr lang="en-US" dirty="0"/>
                    </a:p>
                  </a:txBody>
                  <a:tcPr marL="95172" marR="95172"/>
                </a:tc>
              </a:tr>
              <a:tr h="370840">
                <a:tc>
                  <a:txBody>
                    <a:bodyPr/>
                    <a:lstStyle/>
                    <a:p>
                      <a:r>
                        <a:rPr lang="ro-RO" dirty="0" smtClean="0"/>
                        <a:t>OUĂ</a:t>
                      </a:r>
                      <a:endParaRPr lang="en-US" dirty="0"/>
                    </a:p>
                  </a:txBody>
                  <a:tcPr marL="95172" marR="95172"/>
                </a:tc>
                <a:tc>
                  <a:txBody>
                    <a:bodyPr/>
                    <a:lstStyle/>
                    <a:p>
                      <a:r>
                        <a:rPr lang="ro-RO" dirty="0" smtClean="0"/>
                        <a:t>176 bucăți</a:t>
                      </a:r>
                      <a:endParaRPr lang="en-US" dirty="0"/>
                    </a:p>
                  </a:txBody>
                  <a:tcPr marL="95172" marR="95172"/>
                </a:tc>
                <a:tc>
                  <a:txBody>
                    <a:bodyPr/>
                    <a:lstStyle/>
                    <a:p>
                      <a:r>
                        <a:rPr lang="ro-RO" dirty="0" smtClean="0"/>
                        <a:t>25 bucăți</a:t>
                      </a:r>
                      <a:endParaRPr lang="en-US" dirty="0"/>
                    </a:p>
                  </a:txBody>
                  <a:tcPr marL="95172" marR="95172"/>
                </a:tc>
              </a:tr>
              <a:tr h="370840">
                <a:tc>
                  <a:txBody>
                    <a:bodyPr/>
                    <a:lstStyle/>
                    <a:p>
                      <a:r>
                        <a:rPr lang="ro-RO" dirty="0" smtClean="0"/>
                        <a:t>BRÂNZĂ</a:t>
                      </a:r>
                      <a:endParaRPr lang="en-US" dirty="0"/>
                    </a:p>
                  </a:txBody>
                  <a:tcPr marL="95172" marR="95172"/>
                </a:tc>
                <a:tc>
                  <a:txBody>
                    <a:bodyPr/>
                    <a:lstStyle/>
                    <a:p>
                      <a:r>
                        <a:rPr lang="ro-RO" dirty="0" smtClean="0"/>
                        <a:t>16 kg</a:t>
                      </a:r>
                      <a:endParaRPr lang="en-US" dirty="0"/>
                    </a:p>
                  </a:txBody>
                  <a:tcPr marL="95172" marR="95172"/>
                </a:tc>
                <a:tc>
                  <a:txBody>
                    <a:bodyPr/>
                    <a:lstStyle/>
                    <a:p>
                      <a:r>
                        <a:rPr lang="ro-RO" dirty="0" smtClean="0"/>
                        <a:t>nimic</a:t>
                      </a:r>
                      <a:endParaRPr lang="en-US" dirty="0"/>
                    </a:p>
                  </a:txBody>
                  <a:tcPr marL="95172" marR="95172"/>
                </a:tc>
              </a:tr>
            </a:tbl>
          </a:graphicData>
        </a:graphic>
      </p:graphicFrame>
    </p:spTree>
    <p:extLst>
      <p:ext uri="{BB962C8B-B14F-4D97-AF65-F5344CB8AC3E}">
        <p14:creationId xmlns:p14="http://schemas.microsoft.com/office/powerpoint/2010/main" val="333928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82" y="142461"/>
            <a:ext cx="10581068" cy="857234"/>
          </a:xfrm>
        </p:spPr>
        <p:txBody>
          <a:bodyPr>
            <a:normAutofit/>
          </a:bodyPr>
          <a:lstStyle/>
          <a:p>
            <a:pPr algn="ctr"/>
            <a:r>
              <a:rPr lang="ro-RO" sz="2800" b="1" dirty="0" smtClean="0">
                <a:latin typeface="Times New Roman" panose="02020603050405020304" pitchFamily="18" charset="0"/>
                <a:cs typeface="Times New Roman" panose="02020603050405020304" pitchFamily="18" charset="0"/>
              </a:rPr>
              <a:t>Reactualizarea cunoștințelor anterioare</a:t>
            </a:r>
            <a:endParaRPr lang="en-US" sz="2800" b="1" dirty="0">
              <a:latin typeface="Times New Roman" panose="02020603050405020304" pitchFamily="18" charset="0"/>
              <a:cs typeface="Times New Roman" panose="02020603050405020304" pitchFamily="18" charset="0"/>
            </a:endParaRPr>
          </a:p>
        </p:txBody>
      </p:sp>
      <p:sp>
        <p:nvSpPr>
          <p:cNvPr id="34" name="Rectangle 33"/>
          <p:cNvSpPr/>
          <p:nvPr/>
        </p:nvSpPr>
        <p:spPr>
          <a:xfrm>
            <a:off x="9453093" y="524259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81315" y="1322273"/>
            <a:ext cx="2730235" cy="369332"/>
          </a:xfrm>
          <a:prstGeom prst="rect">
            <a:avLst/>
          </a:prstGeom>
        </p:spPr>
        <p:txBody>
          <a:bodyPr wrap="none">
            <a:spAutoFit/>
          </a:bodyPr>
          <a:lstStyle/>
          <a:p>
            <a:pPr marL="457200" indent="-457200">
              <a:buFont typeface="Wingdings" panose="05000000000000000000" pitchFamily="2" charset="2"/>
              <a:buChar char="q"/>
            </a:pPr>
            <a:r>
              <a:rPr lang="ro-RO" b="1" dirty="0">
                <a:latin typeface="Times New Roman" panose="02020603050405020304" pitchFamily="18" charset="0"/>
                <a:cs typeface="Times New Roman" panose="02020603050405020304" pitchFamily="18" charset="0"/>
              </a:rPr>
              <a:t>Activitate </a:t>
            </a:r>
            <a:r>
              <a:rPr lang="ro-RO" b="1" dirty="0" smtClean="0">
                <a:latin typeface="Times New Roman" panose="02020603050405020304" pitchFamily="18" charset="0"/>
                <a:cs typeface="Times New Roman" panose="02020603050405020304" pitchFamily="18" charset="0"/>
              </a:rPr>
              <a:t>interactivă</a:t>
            </a:r>
            <a:endParaRPr lang="en-US" b="1" dirty="0">
              <a:latin typeface="Times New Roman" panose="02020603050405020304" pitchFamily="18" charset="0"/>
              <a:cs typeface="Times New Roman" panose="02020603050405020304" pitchFamily="18" charset="0"/>
            </a:endParaRPr>
          </a:p>
        </p:txBody>
      </p:sp>
      <p:sp>
        <p:nvSpPr>
          <p:cNvPr id="17" name="Rectangle 16"/>
          <p:cNvSpPr/>
          <p:nvPr/>
        </p:nvSpPr>
        <p:spPr>
          <a:xfrm>
            <a:off x="1281315" y="869571"/>
            <a:ext cx="3653885" cy="369332"/>
          </a:xfrm>
          <a:prstGeom prst="rect">
            <a:avLst/>
          </a:prstGeom>
        </p:spPr>
        <p:txBody>
          <a:bodyPr wrap="none">
            <a:spAutoFit/>
          </a:bodyPr>
          <a:lstStyle/>
          <a:p>
            <a:pPr marL="457200" indent="-457200">
              <a:buFont typeface="Wingdings" panose="05000000000000000000" pitchFamily="2" charset="2"/>
              <a:buChar char="q"/>
            </a:pPr>
            <a:r>
              <a:rPr lang="ro-RO" b="1" dirty="0" smtClean="0">
                <a:latin typeface="Times New Roman" panose="02020603050405020304" pitchFamily="18" charset="0"/>
                <a:cs typeface="Times New Roman" panose="02020603050405020304" pitchFamily="18" charset="0"/>
              </a:rPr>
              <a:t>Verificarea temei pentru acasă</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229" y="3899896"/>
            <a:ext cx="2559310" cy="2247900"/>
          </a:xfrm>
          <a:prstGeom prst="rect">
            <a:avLst/>
          </a:prstGeom>
        </p:spPr>
      </p:pic>
      <p:grpSp>
        <p:nvGrpSpPr>
          <p:cNvPr id="14" name="Content Placeholder 98326">
            <a:extLst>
              <a:ext uri="{FF2B5EF4-FFF2-40B4-BE49-F238E27FC236}">
                <a16:creationId xmlns:a16="http://schemas.microsoft.com/office/drawing/2014/main" xmlns="" id="{DB542755-F554-4652-8E19-20BF4B72AFAA}"/>
              </a:ext>
            </a:extLst>
          </p:cNvPr>
          <p:cNvGrpSpPr>
            <a:grpSpLocks noChangeAspect="1"/>
          </p:cNvGrpSpPr>
          <p:nvPr/>
        </p:nvGrpSpPr>
        <p:grpSpPr bwMode="auto">
          <a:xfrm>
            <a:off x="1778375" y="2327966"/>
            <a:ext cx="3879741" cy="3490039"/>
            <a:chOff x="1612" y="1169"/>
            <a:chExt cx="2493" cy="2454"/>
          </a:xfrm>
          <a:solidFill>
            <a:schemeClr val="accent5">
              <a:lumMod val="60000"/>
              <a:lumOff val="40000"/>
            </a:schemeClr>
          </a:solidFill>
        </p:grpSpPr>
        <p:sp>
          <p:nvSpPr>
            <p:cNvPr id="15" name="_s98344">
              <a:extLst>
                <a:ext uri="{FF2B5EF4-FFF2-40B4-BE49-F238E27FC236}">
                  <a16:creationId xmlns:a16="http://schemas.microsoft.com/office/drawing/2014/main" xmlns="" id="{50CC8293-AC43-4C3A-AB5B-D3CE9C9CB347}"/>
                </a:ext>
              </a:extLst>
            </p:cNvPr>
            <p:cNvSpPr>
              <a:spLocks noChangeShapeType="1"/>
            </p:cNvSpPr>
            <p:nvPr/>
          </p:nvSpPr>
          <p:spPr bwMode="auto">
            <a:xfrm flipH="1" flipV="1">
              <a:off x="2361" y="2043"/>
              <a:ext cx="248" cy="199"/>
            </a:xfrm>
            <a:prstGeom prst="line">
              <a:avLst/>
            </a:prstGeom>
            <a:grpFill/>
            <a:ln w="38100">
              <a:solidFill>
                <a:schemeClr val="accent1"/>
              </a:solidFill>
              <a:round/>
              <a:headEnd/>
              <a:tailEnd/>
            </a:ln>
            <a:extLst/>
          </p:spPr>
          <p:txBody>
            <a:bodyPr vert="horz" wrap="square" lIns="0" tIns="0" rIns="0" bIns="0" numCol="1" anchor="ctr" anchorCtr="0" compatLnSpc="1">
              <a:prstTxWarp prst="textNoShape">
                <a:avLst/>
              </a:prstTxWarp>
            </a:bodyPr>
            <a:lstStyle/>
            <a:p>
              <a:endParaRPr lang="en-US"/>
            </a:p>
          </p:txBody>
        </p:sp>
        <p:sp>
          <p:nvSpPr>
            <p:cNvPr id="16" name="_s98343">
              <a:extLst>
                <a:ext uri="{FF2B5EF4-FFF2-40B4-BE49-F238E27FC236}">
                  <a16:creationId xmlns:a16="http://schemas.microsoft.com/office/drawing/2014/main" xmlns="" id="{D42EB6CD-A1F6-43AC-9DBF-4D98E0826282}"/>
                </a:ext>
              </a:extLst>
            </p:cNvPr>
            <p:cNvSpPr>
              <a:spLocks noChangeArrowheads="1"/>
            </p:cNvSpPr>
            <p:nvPr/>
          </p:nvSpPr>
          <p:spPr bwMode="auto">
            <a:xfrm>
              <a:off x="1795" y="1529"/>
              <a:ext cx="636" cy="6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latin typeface="Tahoma" panose="020B0604030504040204" pitchFamily="34" charset="0"/>
                <a:cs typeface="Arial" panose="020B0604020202020204" pitchFamily="34" charset="0"/>
              </a:endParaRPr>
            </a:p>
          </p:txBody>
        </p:sp>
        <p:sp>
          <p:nvSpPr>
            <p:cNvPr id="18" name="_s98342">
              <a:extLst>
                <a:ext uri="{FF2B5EF4-FFF2-40B4-BE49-F238E27FC236}">
                  <a16:creationId xmlns:a16="http://schemas.microsoft.com/office/drawing/2014/main" xmlns="" id="{14062BBC-0F8E-4C5C-9471-02262F48789F}"/>
                </a:ext>
              </a:extLst>
            </p:cNvPr>
            <p:cNvSpPr>
              <a:spLocks noChangeShapeType="1"/>
            </p:cNvSpPr>
            <p:nvPr/>
          </p:nvSpPr>
          <p:spPr bwMode="auto">
            <a:xfrm flipH="1">
              <a:off x="2238" y="2512"/>
              <a:ext cx="310" cy="69"/>
            </a:xfrm>
            <a:prstGeom prst="line">
              <a:avLst/>
            </a:prstGeom>
            <a:grpFill/>
            <a:ln w="38100">
              <a:solidFill>
                <a:schemeClr val="accent1"/>
              </a:solidFill>
              <a:round/>
              <a:headEnd/>
              <a:tailEnd/>
            </a:ln>
            <a:extLst/>
          </p:spPr>
          <p:txBody>
            <a:bodyPr vert="horz" wrap="square" lIns="0" tIns="0" rIns="0" bIns="0" numCol="1" anchor="ctr" anchorCtr="0" compatLnSpc="1">
              <a:prstTxWarp prst="textNoShape">
                <a:avLst/>
              </a:prstTxWarp>
            </a:bodyPr>
            <a:lstStyle/>
            <a:p>
              <a:endParaRPr lang="en-US"/>
            </a:p>
          </p:txBody>
        </p:sp>
        <p:sp>
          <p:nvSpPr>
            <p:cNvPr id="23" name="_s98341">
              <a:extLst>
                <a:ext uri="{FF2B5EF4-FFF2-40B4-BE49-F238E27FC236}">
                  <a16:creationId xmlns:a16="http://schemas.microsoft.com/office/drawing/2014/main" xmlns="" id="{50C35588-A263-4488-AAB4-F022F8DEDB97}"/>
                </a:ext>
              </a:extLst>
            </p:cNvPr>
            <p:cNvSpPr>
              <a:spLocks noChangeArrowheads="1"/>
            </p:cNvSpPr>
            <p:nvPr/>
          </p:nvSpPr>
          <p:spPr bwMode="auto">
            <a:xfrm>
              <a:off x="1612" y="2335"/>
              <a:ext cx="636" cy="6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latin typeface="Tahoma" panose="020B0604030504040204" pitchFamily="34" charset="0"/>
                <a:cs typeface="Arial" panose="020B0604020202020204" pitchFamily="34" charset="0"/>
              </a:endParaRPr>
            </a:p>
          </p:txBody>
        </p:sp>
        <p:sp>
          <p:nvSpPr>
            <p:cNvPr id="25" name="_s98340">
              <a:extLst>
                <a:ext uri="{FF2B5EF4-FFF2-40B4-BE49-F238E27FC236}">
                  <a16:creationId xmlns:a16="http://schemas.microsoft.com/office/drawing/2014/main" xmlns="" id="{0FA1A139-DF88-43CF-AE48-5B410AA0BCE7}"/>
                </a:ext>
              </a:extLst>
            </p:cNvPr>
            <p:cNvSpPr>
              <a:spLocks noChangeShapeType="1"/>
            </p:cNvSpPr>
            <p:nvPr/>
          </p:nvSpPr>
          <p:spPr bwMode="auto">
            <a:xfrm flipH="1">
              <a:off x="2582" y="2727"/>
              <a:ext cx="139" cy="286"/>
            </a:xfrm>
            <a:prstGeom prst="line">
              <a:avLst/>
            </a:prstGeom>
            <a:grpFill/>
            <a:ln w="38100">
              <a:solidFill>
                <a:schemeClr val="accent1"/>
              </a:solidFill>
              <a:round/>
              <a:headEnd/>
              <a:tailEnd/>
            </a:ln>
            <a:extLst/>
          </p:spPr>
          <p:txBody>
            <a:bodyPr vert="horz" wrap="square" lIns="0" tIns="0" rIns="0" bIns="0" numCol="1" anchor="ctr" anchorCtr="0" compatLnSpc="1">
              <a:prstTxWarp prst="textNoShape">
                <a:avLst/>
              </a:prstTxWarp>
            </a:bodyPr>
            <a:lstStyle/>
            <a:p>
              <a:endParaRPr lang="en-US"/>
            </a:p>
          </p:txBody>
        </p:sp>
        <p:sp>
          <p:nvSpPr>
            <p:cNvPr id="26" name="_s98339">
              <a:extLst>
                <a:ext uri="{FF2B5EF4-FFF2-40B4-BE49-F238E27FC236}">
                  <a16:creationId xmlns:a16="http://schemas.microsoft.com/office/drawing/2014/main" xmlns="" id="{69DEB850-7FD6-401A-AC4C-3A42BE03A1AD}"/>
                </a:ext>
              </a:extLst>
            </p:cNvPr>
            <p:cNvSpPr>
              <a:spLocks noChangeArrowheads="1"/>
            </p:cNvSpPr>
            <p:nvPr/>
          </p:nvSpPr>
          <p:spPr bwMode="auto">
            <a:xfrm>
              <a:off x="2128" y="2981"/>
              <a:ext cx="636" cy="6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latin typeface="Tahoma" panose="020B0604030504040204" pitchFamily="34" charset="0"/>
                <a:cs typeface="Arial" panose="020B0604020202020204" pitchFamily="34" charset="0"/>
              </a:endParaRPr>
            </a:p>
          </p:txBody>
        </p:sp>
        <p:sp>
          <p:nvSpPr>
            <p:cNvPr id="27" name="_s98338">
              <a:extLst>
                <a:ext uri="{FF2B5EF4-FFF2-40B4-BE49-F238E27FC236}">
                  <a16:creationId xmlns:a16="http://schemas.microsoft.com/office/drawing/2014/main" xmlns="" id="{585B2F8E-9B54-4713-902A-39A94A03090D}"/>
                </a:ext>
              </a:extLst>
            </p:cNvPr>
            <p:cNvSpPr>
              <a:spLocks noChangeShapeType="1"/>
            </p:cNvSpPr>
            <p:nvPr/>
          </p:nvSpPr>
          <p:spPr bwMode="auto">
            <a:xfrm>
              <a:off x="2997" y="2726"/>
              <a:ext cx="137" cy="287"/>
            </a:xfrm>
            <a:prstGeom prst="line">
              <a:avLst/>
            </a:prstGeom>
            <a:grpFill/>
            <a:ln w="38100">
              <a:solidFill>
                <a:schemeClr val="accent1"/>
              </a:solidFill>
              <a:round/>
              <a:headEnd/>
              <a:tailEnd/>
            </a:ln>
            <a:extLst/>
          </p:spPr>
          <p:txBody>
            <a:bodyPr vert="horz" wrap="square" lIns="0" tIns="0" rIns="0" bIns="0" numCol="1" anchor="ctr" anchorCtr="0" compatLnSpc="1">
              <a:prstTxWarp prst="textNoShape">
                <a:avLst/>
              </a:prstTxWarp>
            </a:bodyPr>
            <a:lstStyle/>
            <a:p>
              <a:endParaRPr lang="en-US"/>
            </a:p>
          </p:txBody>
        </p:sp>
        <p:sp>
          <p:nvSpPr>
            <p:cNvPr id="28" name="_s98337">
              <a:extLst>
                <a:ext uri="{FF2B5EF4-FFF2-40B4-BE49-F238E27FC236}">
                  <a16:creationId xmlns:a16="http://schemas.microsoft.com/office/drawing/2014/main" xmlns="" id="{62075BAA-E612-4680-B58A-1036F53AAFA6}"/>
                </a:ext>
              </a:extLst>
            </p:cNvPr>
            <p:cNvSpPr>
              <a:spLocks noChangeArrowheads="1"/>
            </p:cNvSpPr>
            <p:nvPr/>
          </p:nvSpPr>
          <p:spPr bwMode="auto">
            <a:xfrm>
              <a:off x="2967" y="2987"/>
              <a:ext cx="636" cy="6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latin typeface="Tahoma" panose="020B0604030504040204" pitchFamily="34" charset="0"/>
                <a:cs typeface="Arial" panose="020B0604020202020204" pitchFamily="34" charset="0"/>
              </a:endParaRPr>
            </a:p>
          </p:txBody>
        </p:sp>
        <p:sp>
          <p:nvSpPr>
            <p:cNvPr id="29" name="_s98334">
              <a:extLst>
                <a:ext uri="{FF2B5EF4-FFF2-40B4-BE49-F238E27FC236}">
                  <a16:creationId xmlns:a16="http://schemas.microsoft.com/office/drawing/2014/main" xmlns="" id="{1A398D82-EE80-4F39-9484-72026D0D5BB2}"/>
                </a:ext>
              </a:extLst>
            </p:cNvPr>
            <p:cNvSpPr>
              <a:spLocks noChangeShapeType="1"/>
            </p:cNvSpPr>
            <p:nvPr/>
          </p:nvSpPr>
          <p:spPr bwMode="auto">
            <a:xfrm>
              <a:off x="3168" y="2510"/>
              <a:ext cx="310" cy="72"/>
            </a:xfrm>
            <a:prstGeom prst="line">
              <a:avLst/>
            </a:prstGeom>
            <a:grpFill/>
            <a:ln w="38100">
              <a:solidFill>
                <a:schemeClr val="accent1"/>
              </a:solidFill>
              <a:round/>
              <a:headEnd/>
              <a:tailEnd/>
            </a:ln>
            <a:extLst/>
          </p:spPr>
          <p:txBody>
            <a:bodyPr vert="horz" wrap="square" lIns="0" tIns="0" rIns="0" bIns="0" numCol="1" anchor="ctr" anchorCtr="0" compatLnSpc="1">
              <a:prstTxWarp prst="textNoShape">
                <a:avLst/>
              </a:prstTxWarp>
            </a:bodyPr>
            <a:lstStyle/>
            <a:p>
              <a:endParaRPr lang="en-US"/>
            </a:p>
          </p:txBody>
        </p:sp>
        <p:sp>
          <p:nvSpPr>
            <p:cNvPr id="30" name="_s98333">
              <a:extLst>
                <a:ext uri="{FF2B5EF4-FFF2-40B4-BE49-F238E27FC236}">
                  <a16:creationId xmlns:a16="http://schemas.microsoft.com/office/drawing/2014/main" xmlns="" id="{82F37C00-8D24-404C-8444-F95C2B2648A0}"/>
                </a:ext>
              </a:extLst>
            </p:cNvPr>
            <p:cNvSpPr>
              <a:spLocks noChangeArrowheads="1"/>
            </p:cNvSpPr>
            <p:nvPr/>
          </p:nvSpPr>
          <p:spPr bwMode="auto">
            <a:xfrm>
              <a:off x="3469" y="2334"/>
              <a:ext cx="636" cy="6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Tahoma" panose="020B0604030504040204" pitchFamily="34" charset="0"/>
                <a:cs typeface="Arial" panose="020B0604020202020204" pitchFamily="34" charset="0"/>
              </a:endParaRPr>
            </a:p>
          </p:txBody>
        </p:sp>
        <p:sp>
          <p:nvSpPr>
            <p:cNvPr id="31" name="_s98332">
              <a:extLst>
                <a:ext uri="{FF2B5EF4-FFF2-40B4-BE49-F238E27FC236}">
                  <a16:creationId xmlns:a16="http://schemas.microsoft.com/office/drawing/2014/main" xmlns="" id="{0A4A24CE-C0F6-4ED2-9978-0773C62F4F69}"/>
                </a:ext>
              </a:extLst>
            </p:cNvPr>
            <p:cNvSpPr>
              <a:spLocks noChangeShapeType="1"/>
            </p:cNvSpPr>
            <p:nvPr/>
          </p:nvSpPr>
          <p:spPr bwMode="auto">
            <a:xfrm flipV="1">
              <a:off x="3106" y="2044"/>
              <a:ext cx="249" cy="198"/>
            </a:xfrm>
            <a:prstGeom prst="line">
              <a:avLst/>
            </a:prstGeom>
            <a:grpFill/>
            <a:ln w="38100">
              <a:solidFill>
                <a:schemeClr val="accent1"/>
              </a:solidFill>
              <a:round/>
              <a:headEnd/>
              <a:tailEnd/>
            </a:ln>
            <a:extLst/>
          </p:spPr>
          <p:txBody>
            <a:bodyPr vert="horz" wrap="square" lIns="0" tIns="0" rIns="0" bIns="0" numCol="1" anchor="ctr" anchorCtr="0" compatLnSpc="1">
              <a:prstTxWarp prst="textNoShape">
                <a:avLst/>
              </a:prstTxWarp>
            </a:bodyPr>
            <a:lstStyle/>
            <a:p>
              <a:endParaRPr lang="en-US"/>
            </a:p>
          </p:txBody>
        </p:sp>
        <p:sp>
          <p:nvSpPr>
            <p:cNvPr id="32" name="_s98331">
              <a:extLst>
                <a:ext uri="{FF2B5EF4-FFF2-40B4-BE49-F238E27FC236}">
                  <a16:creationId xmlns:a16="http://schemas.microsoft.com/office/drawing/2014/main" xmlns="" id="{D837F9AE-E4E9-4FE4-BD06-D33715B9A26C}"/>
                </a:ext>
              </a:extLst>
            </p:cNvPr>
            <p:cNvSpPr>
              <a:spLocks noChangeArrowheads="1"/>
            </p:cNvSpPr>
            <p:nvPr/>
          </p:nvSpPr>
          <p:spPr bwMode="auto">
            <a:xfrm>
              <a:off x="3285" y="1528"/>
              <a:ext cx="636" cy="6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latin typeface="Tahoma" panose="020B0604030504040204" pitchFamily="34" charset="0"/>
                <a:cs typeface="Arial" panose="020B0604020202020204" pitchFamily="34" charset="0"/>
              </a:endParaRPr>
            </a:p>
          </p:txBody>
        </p:sp>
        <p:sp>
          <p:nvSpPr>
            <p:cNvPr id="33" name="_s98330">
              <a:extLst>
                <a:ext uri="{FF2B5EF4-FFF2-40B4-BE49-F238E27FC236}">
                  <a16:creationId xmlns:a16="http://schemas.microsoft.com/office/drawing/2014/main" xmlns="" id="{ABC77AFC-8D49-4018-B9AE-CFC0664CDE77}"/>
                </a:ext>
              </a:extLst>
            </p:cNvPr>
            <p:cNvSpPr>
              <a:spLocks noChangeShapeType="1"/>
            </p:cNvSpPr>
            <p:nvPr/>
          </p:nvSpPr>
          <p:spPr bwMode="auto">
            <a:xfrm flipV="1">
              <a:off x="2858" y="1805"/>
              <a:ext cx="0" cy="318"/>
            </a:xfrm>
            <a:prstGeom prst="line">
              <a:avLst/>
            </a:prstGeom>
            <a:grpFill/>
            <a:ln w="38100">
              <a:solidFill>
                <a:schemeClr val="accent1"/>
              </a:solidFill>
              <a:round/>
              <a:headEnd/>
              <a:tailEnd/>
            </a:ln>
            <a:extLst/>
          </p:spPr>
          <p:txBody>
            <a:bodyPr vert="horz" wrap="square" lIns="0" tIns="0" rIns="0" bIns="0" numCol="1" anchor="ctr" anchorCtr="0" compatLnSpc="1">
              <a:prstTxWarp prst="textNoShape">
                <a:avLst/>
              </a:prstTxWarp>
            </a:bodyPr>
            <a:lstStyle/>
            <a:p>
              <a:endParaRPr lang="en-US"/>
            </a:p>
          </p:txBody>
        </p:sp>
        <p:sp>
          <p:nvSpPr>
            <p:cNvPr id="35" name="_s98329">
              <a:extLst>
                <a:ext uri="{FF2B5EF4-FFF2-40B4-BE49-F238E27FC236}">
                  <a16:creationId xmlns:a16="http://schemas.microsoft.com/office/drawing/2014/main" xmlns="" id="{E7836B89-9FE1-4F4B-8C1D-60EFBB7880DA}"/>
                </a:ext>
              </a:extLst>
            </p:cNvPr>
            <p:cNvSpPr>
              <a:spLocks noChangeArrowheads="1"/>
            </p:cNvSpPr>
            <p:nvPr/>
          </p:nvSpPr>
          <p:spPr bwMode="auto">
            <a:xfrm>
              <a:off x="2540" y="1169"/>
              <a:ext cx="636" cy="6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ro-RO" altLang="en-US" sz="1200" b="0" i="0" u="none" strike="noStrike" cap="none" normalizeH="0" baseline="0" dirty="0" smtClean="0">
                  <a:ln>
                    <a:noFill/>
                  </a:ln>
                  <a:effectLst/>
                  <a:latin typeface="Tahoma" panose="020B0604030504040204" pitchFamily="34" charset="0"/>
                  <a:cs typeface="Arial" panose="020B0604020202020204" pitchFamily="34" charset="0"/>
                </a:rPr>
                <a:t> </a:t>
              </a:r>
              <a:endParaRPr kumimoji="0" lang="en-US" altLang="en-US" sz="1200" b="0" i="0" u="none" strike="noStrike" cap="none" normalizeH="0" baseline="0" dirty="0">
                <a:ln>
                  <a:noFill/>
                </a:ln>
                <a:effectLst/>
                <a:latin typeface="Tahoma" panose="020B0604030504040204" pitchFamily="34" charset="0"/>
                <a:cs typeface="Arial" panose="020B0604020202020204" pitchFamily="34" charset="0"/>
              </a:endParaRPr>
            </a:p>
          </p:txBody>
        </p:sp>
        <p:sp>
          <p:nvSpPr>
            <p:cNvPr id="36" name="_s98328">
              <a:extLst>
                <a:ext uri="{FF2B5EF4-FFF2-40B4-BE49-F238E27FC236}">
                  <a16:creationId xmlns:a16="http://schemas.microsoft.com/office/drawing/2014/main" xmlns="" id="{C2E74EEE-3F36-431C-810A-DD6C3881A7C4}"/>
                </a:ext>
              </a:extLst>
            </p:cNvPr>
            <p:cNvSpPr>
              <a:spLocks noChangeArrowheads="1"/>
            </p:cNvSpPr>
            <p:nvPr/>
          </p:nvSpPr>
          <p:spPr bwMode="auto">
            <a:xfrm>
              <a:off x="2403" y="2123"/>
              <a:ext cx="1043" cy="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ro-RO"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CARACTERISTICI</a:t>
              </a:r>
              <a:r>
                <a:rPr kumimoji="0" lang="ro-RO" altLang="en-US" sz="14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NAZISM</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837" y="1164054"/>
            <a:ext cx="2466975" cy="1847850"/>
          </a:xfrm>
          <a:prstGeom prst="rect">
            <a:avLst/>
          </a:prstGeom>
        </p:spPr>
      </p:pic>
      <p:sp>
        <p:nvSpPr>
          <p:cNvPr id="5" name="Up-Down Arrow 4"/>
          <p:cNvSpPr/>
          <p:nvPr/>
        </p:nvSpPr>
        <p:spPr>
          <a:xfrm>
            <a:off x="8103568" y="3065329"/>
            <a:ext cx="484632" cy="75849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6354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2400" b="1" dirty="0" smtClean="0">
                <a:latin typeface="Times New Roman" panose="02020603050405020304" pitchFamily="18" charset="0"/>
                <a:cs typeface="Times New Roman" panose="02020603050405020304" pitchFamily="18" charset="0"/>
              </a:rPr>
              <a:t>BILANȚUL HOLOCAUSTULUI</a:t>
            </a:r>
            <a:endParaRPr lang="en-US" sz="2400" b="1" dirty="0">
              <a:latin typeface="Times New Roman" panose="02020603050405020304" pitchFamily="18" charset="0"/>
              <a:cs typeface="Times New Roman" panose="02020603050405020304" pitchFamily="18" charset="0"/>
            </a:endParaRPr>
          </a:p>
        </p:txBody>
      </p:sp>
      <p:sp>
        <p:nvSpPr>
          <p:cNvPr id="4" name="Title 1"/>
          <p:cNvSpPr>
            <a:spLocks noGrp="1"/>
          </p:cNvSpPr>
          <p:nvPr>
            <p:ph idx="1"/>
          </p:nvPr>
        </p:nvSpPr>
        <p:spPr>
          <a:xfrm>
            <a:off x="298601" y="1395246"/>
            <a:ext cx="5715833" cy="3880773"/>
          </a:xfrm>
        </p:spPr>
        <p:txBody>
          <a:bodyPr>
            <a:normAutofit fontScale="85000" lnSpcReduction="10000"/>
          </a:bodyPr>
          <a:lstStyle/>
          <a:p>
            <a:r>
              <a:rPr lang="ro-RO" sz="2000" dirty="0" smtClean="0">
                <a:latin typeface="Times New Roman" panose="02020603050405020304" pitchFamily="18" charset="0"/>
                <a:cs typeface="Times New Roman" panose="02020603050405020304" pitchFamily="18" charset="0"/>
              </a:rPr>
              <a:t>Programul nazist de exterminare fizică a evreilor a avut efecte catastrofale, fiind uciși 5,2  și 6 milioane de  de evrei, dintre care 3 milioane de evrei polonezi și 500 000 de minorități etnice. Din cele 12 milioane de victime ale nazismului, 6 milioane au fost evrei iar restul rase considerate inferioare de regim, slavii și țiganii.</a:t>
            </a:r>
          </a:p>
          <a:p>
            <a:r>
              <a:rPr lang="en-US" sz="2000" dirty="0"/>
              <a:t>Nu </a:t>
            </a:r>
            <a:r>
              <a:rPr lang="en-US" sz="2000" dirty="0" err="1"/>
              <a:t>este</a:t>
            </a:r>
            <a:r>
              <a:rPr lang="en-US" sz="2000" dirty="0"/>
              <a:t> </a:t>
            </a:r>
            <a:r>
              <a:rPr lang="en-US" sz="2000" dirty="0" err="1"/>
              <a:t>cunoscut</a:t>
            </a:r>
            <a:r>
              <a:rPr lang="en-US" sz="2000" dirty="0"/>
              <a:t> </a:t>
            </a:r>
            <a:r>
              <a:rPr lang="en-US" sz="2000" dirty="0" err="1"/>
              <a:t>numărul</a:t>
            </a:r>
            <a:r>
              <a:rPr lang="en-US" sz="2000" dirty="0"/>
              <a:t> exact al </a:t>
            </a:r>
            <a:r>
              <a:rPr lang="en-US" sz="2000" dirty="0" err="1"/>
              <a:t>evreilor</a:t>
            </a:r>
            <a:r>
              <a:rPr lang="en-US" sz="2000" dirty="0"/>
              <a:t> </a:t>
            </a:r>
            <a:r>
              <a:rPr lang="en-US" sz="2000" dirty="0" err="1"/>
              <a:t>uciși</a:t>
            </a:r>
            <a:r>
              <a:rPr lang="en-US" sz="2000" dirty="0"/>
              <a:t> </a:t>
            </a:r>
            <a:r>
              <a:rPr lang="en-US" sz="2000" dirty="0" err="1"/>
              <a:t>în</a:t>
            </a:r>
            <a:r>
              <a:rPr lang="en-US" sz="2000" dirty="0"/>
              <a:t> Holocaust. </a:t>
            </a:r>
            <a:r>
              <a:rPr lang="en-US" sz="2000" dirty="0" err="1"/>
              <a:t>Cifra</a:t>
            </a:r>
            <a:r>
              <a:rPr lang="en-US" sz="2000" dirty="0"/>
              <a:t> </a:t>
            </a:r>
            <a:r>
              <a:rPr lang="en-US" sz="2000" dirty="0" err="1"/>
              <a:t>cea</a:t>
            </a:r>
            <a:r>
              <a:rPr lang="en-US" sz="2000" dirty="0"/>
              <a:t> </a:t>
            </a:r>
            <a:r>
              <a:rPr lang="en-US" sz="2000" dirty="0" err="1"/>
              <a:t>mai</a:t>
            </a:r>
            <a:r>
              <a:rPr lang="en-US" sz="2000" dirty="0"/>
              <a:t> </a:t>
            </a:r>
            <a:r>
              <a:rPr lang="en-US" sz="2000" dirty="0" err="1"/>
              <a:t>frecventă</a:t>
            </a:r>
            <a:r>
              <a:rPr lang="en-US" sz="2000" dirty="0"/>
              <a:t> </a:t>
            </a:r>
            <a:r>
              <a:rPr lang="en-US" sz="2000" dirty="0" err="1"/>
              <a:t>este</a:t>
            </a:r>
            <a:r>
              <a:rPr lang="en-US" sz="2000" dirty="0"/>
              <a:t> </a:t>
            </a:r>
            <a:r>
              <a:rPr lang="en-US" sz="2000" dirty="0" err="1"/>
              <a:t>cea</a:t>
            </a:r>
            <a:r>
              <a:rPr lang="en-US" sz="2000" dirty="0"/>
              <a:t> de </a:t>
            </a:r>
            <a:r>
              <a:rPr lang="en-US" sz="2000" dirty="0" err="1"/>
              <a:t>șase</a:t>
            </a:r>
            <a:r>
              <a:rPr lang="en-US" sz="2000" dirty="0"/>
              <a:t> </a:t>
            </a:r>
            <a:r>
              <a:rPr lang="en-US" sz="2000" dirty="0" err="1"/>
              <a:t>milioane</a:t>
            </a:r>
            <a:r>
              <a:rPr lang="en-US" sz="2000" dirty="0"/>
              <a:t>, </a:t>
            </a:r>
            <a:r>
              <a:rPr lang="en-US" sz="2000" dirty="0" err="1"/>
              <a:t>avansată</a:t>
            </a:r>
            <a:r>
              <a:rPr lang="en-US" sz="2000" dirty="0"/>
              <a:t> de </a:t>
            </a:r>
            <a:r>
              <a:rPr lang="en-US" sz="2000" dirty="0">
                <a:hlinkClick r:id="rId2" tooltip="Adolf Eichmann"/>
              </a:rPr>
              <a:t>Adolf Eichmann</a:t>
            </a:r>
            <a:r>
              <a:rPr lang="en-US" sz="2000" dirty="0"/>
              <a:t>, un </a:t>
            </a:r>
            <a:r>
              <a:rPr lang="en-US" sz="2000" dirty="0" err="1"/>
              <a:t>demnitar</a:t>
            </a:r>
            <a:r>
              <a:rPr lang="en-US" sz="2000" dirty="0"/>
              <a:t> de rang </a:t>
            </a:r>
            <a:r>
              <a:rPr lang="en-US" sz="2000" dirty="0" err="1"/>
              <a:t>înalt</a:t>
            </a:r>
            <a:r>
              <a:rPr lang="en-US" sz="2000" dirty="0"/>
              <a:t> al </a:t>
            </a:r>
            <a:r>
              <a:rPr lang="en-US" sz="2000" dirty="0">
                <a:hlinkClick r:id="rId3" tooltip="Schutzstaffel"/>
              </a:rPr>
              <a:t>SS</a:t>
            </a:r>
            <a:r>
              <a:rPr lang="en-US" sz="2000" dirty="0"/>
              <a:t>-</a:t>
            </a:r>
            <a:r>
              <a:rPr lang="en-US" sz="2000" dirty="0" err="1"/>
              <a:t>ului</a:t>
            </a:r>
            <a:r>
              <a:rPr lang="en-US" sz="2000" dirty="0"/>
              <a:t>.</a:t>
            </a:r>
            <a:endParaRPr lang="ro-RO" sz="2000" dirty="0" smtClean="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r>
              <a:rPr lang="ro-RO" sz="2000" b="1" i="1" dirty="0" smtClean="0">
                <a:latin typeface="Times New Roman" panose="02020603050405020304" pitchFamily="18" charset="0"/>
                <a:cs typeface="Times New Roman" panose="02020603050405020304" pitchFamily="18" charset="0"/>
              </a:rPr>
              <a:t>JOC INTERACTIV </a:t>
            </a:r>
            <a:r>
              <a:rPr lang="ro-RO" sz="2000" dirty="0" smtClean="0">
                <a:latin typeface="Times New Roman" panose="02020603050405020304" pitchFamily="18" charset="0"/>
                <a:cs typeface="Times New Roman" panose="02020603050405020304" pitchFamily="18" charset="0"/>
              </a:rPr>
              <a:t>de fixare a cunoștințelor, utilizând aplicația </a:t>
            </a:r>
            <a:r>
              <a:rPr lang="ro-RO" sz="2000" b="1" i="1" dirty="0" smtClean="0">
                <a:latin typeface="Times New Roman" panose="02020603050405020304" pitchFamily="18" charset="0"/>
                <a:cs typeface="Times New Roman" panose="02020603050405020304" pitchFamily="18" charset="0"/>
              </a:rPr>
              <a:t>Quizizz</a:t>
            </a:r>
          </a:p>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rot="10800000" flipV="1">
            <a:off x="298601" y="5436055"/>
            <a:ext cx="686858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hlinkClick r:id="rId4"/>
              </a:rPr>
              <a:t>https://quizizz.com/admin/quiz/620bb8dfb07cbd001d28ee98/holocaust</a:t>
            </a:r>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7415" y="934026"/>
            <a:ext cx="4730640" cy="4871362"/>
          </a:xfrm>
          <a:prstGeom prst="rect">
            <a:avLst/>
          </a:prstGeom>
        </p:spPr>
      </p:pic>
      <p:sp>
        <p:nvSpPr>
          <p:cNvPr id="6" name="Down Ribbon 5"/>
          <p:cNvSpPr/>
          <p:nvPr/>
        </p:nvSpPr>
        <p:spPr>
          <a:xfrm>
            <a:off x="6014434" y="2917286"/>
            <a:ext cx="1216152" cy="612648"/>
          </a:xfrm>
          <a:prstGeom prst="ribbon">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0737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bwMode="auto">
          <a:xfrm>
            <a:off x="1308399" y="648138"/>
            <a:ext cx="859666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err="1"/>
              <a:t>Victimele</a:t>
            </a:r>
            <a:r>
              <a:rPr lang="en-US" altLang="en-US" sz="4000" dirty="0"/>
              <a:t> </a:t>
            </a:r>
            <a:r>
              <a:rPr lang="en-US" altLang="en-US" sz="4000" dirty="0" err="1"/>
              <a:t>evreiesti</a:t>
            </a:r>
            <a:r>
              <a:rPr lang="en-US" altLang="en-US" sz="4000" dirty="0"/>
              <a:t> ale </a:t>
            </a:r>
            <a:r>
              <a:rPr lang="en-US" altLang="en-US" sz="4000" dirty="0" err="1"/>
              <a:t>Holocaustului</a:t>
            </a:r>
            <a:endParaRPr lang="en-US" altLang="en-US" sz="4000" dirty="0"/>
          </a:p>
        </p:txBody>
      </p:sp>
      <p:sp>
        <p:nvSpPr>
          <p:cNvPr id="4" name="Rectangle 3"/>
          <p:cNvSpPr>
            <a:spLocks noGrp="1" noChangeArrowheads="1"/>
          </p:cNvSpPr>
          <p:nvPr>
            <p:ph idx="1"/>
          </p:nvPr>
        </p:nvSpPr>
        <p:spPr>
          <a:xfrm>
            <a:off x="1308399" y="2157527"/>
            <a:ext cx="8596668" cy="3880773"/>
          </a:xfrm>
        </p:spPr>
        <p:txBody>
          <a:bodyPr/>
          <a:lstStyle/>
          <a:p>
            <a:pPr eaLnBrk="1" hangingPunct="1">
              <a:buFont typeface="Wingdings" panose="05000000000000000000" pitchFamily="2" charset="2"/>
              <a:buNone/>
            </a:pPr>
            <a:r>
              <a:rPr lang="en-US" altLang="en-US" dirty="0" smtClean="0"/>
              <a:t>POLONIA-3.000.000 </a:t>
            </a:r>
            <a:r>
              <a:rPr lang="en-US" altLang="en-US" dirty="0" err="1" smtClean="0"/>
              <a:t>morti</a:t>
            </a:r>
            <a:endParaRPr lang="en-US" altLang="en-US"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smtClean="0"/>
              <a:t>URSS-1.000.000 </a:t>
            </a:r>
            <a:r>
              <a:rPr lang="en-US" altLang="en-US" dirty="0" err="1" smtClean="0"/>
              <a:t>morti</a:t>
            </a:r>
            <a:endParaRPr lang="en-US" altLang="en-US"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smtClean="0"/>
              <a:t>ROMANIA-469.432 </a:t>
            </a:r>
            <a:r>
              <a:rPr lang="en-US" altLang="en-US" dirty="0" err="1" smtClean="0"/>
              <a:t>morti</a:t>
            </a:r>
            <a:endParaRPr lang="en-US" altLang="en-US"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smtClean="0"/>
              <a:t>CEHOSLOVACIA-277.000 </a:t>
            </a:r>
            <a:r>
              <a:rPr lang="en-US" altLang="en-US" dirty="0" err="1" smtClean="0"/>
              <a:t>morti</a:t>
            </a:r>
            <a:endParaRPr lang="en-US" altLang="en-US" dirty="0" smtClean="0"/>
          </a:p>
        </p:txBody>
      </p:sp>
      <p:sp>
        <p:nvSpPr>
          <p:cNvPr id="5" name="Rectangle 3"/>
          <p:cNvSpPr txBox="1">
            <a:spLocks noChangeArrowheads="1"/>
          </p:cNvSpPr>
          <p:nvPr/>
        </p:nvSpPr>
        <p:spPr>
          <a:xfrm>
            <a:off x="5790267" y="203180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None/>
            </a:pPr>
            <a:r>
              <a:rPr lang="en-US" altLang="en-US" dirty="0" smtClean="0"/>
              <a:t>UNGARIA- 200.000 </a:t>
            </a:r>
            <a:r>
              <a:rPr lang="en-US" altLang="en-US" dirty="0" err="1" smtClean="0"/>
              <a:t>morti</a:t>
            </a: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r>
              <a:rPr lang="en-US" altLang="en-US" dirty="0" smtClean="0"/>
              <a:t>LITUANIA-143.000 </a:t>
            </a:r>
            <a:r>
              <a:rPr lang="en-US" altLang="en-US" dirty="0" err="1" smtClean="0"/>
              <a:t>morti</a:t>
            </a: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r>
              <a:rPr lang="en-US" altLang="en-US" dirty="0" smtClean="0"/>
              <a:t>GERMANIA-160.000 </a:t>
            </a:r>
            <a:r>
              <a:rPr lang="en-US" altLang="en-US" dirty="0" err="1" smtClean="0"/>
              <a:t>morti</a:t>
            </a:r>
            <a:endParaRPr lang="en-US" altLang="en-US" dirty="0" smtClean="0"/>
          </a:p>
          <a:p>
            <a:pPr>
              <a:buFont typeface="Wingdings" panose="05000000000000000000" pitchFamily="2" charset="2"/>
              <a:buNone/>
            </a:pPr>
            <a:endParaRPr lang="en-US" altLang="en-US" dirty="0" smtClean="0"/>
          </a:p>
          <a:p>
            <a:pPr>
              <a:buFont typeface="Wingdings" panose="05000000000000000000" pitchFamily="2" charset="2"/>
              <a:buNone/>
            </a:pPr>
            <a:r>
              <a:rPr lang="en-US" altLang="en-US" dirty="0" smtClean="0"/>
              <a:t>FRANTA-83.000  </a:t>
            </a:r>
            <a:r>
              <a:rPr lang="en-US" altLang="en-US" dirty="0" err="1" smtClean="0"/>
              <a:t>morti</a:t>
            </a:r>
            <a:endParaRPr lang="en-US" altLang="en-US" dirty="0" smtClean="0"/>
          </a:p>
        </p:txBody>
      </p:sp>
    </p:spTree>
    <p:extLst>
      <p:ext uri="{BB962C8B-B14F-4D97-AF65-F5344CB8AC3E}">
        <p14:creationId xmlns:p14="http://schemas.microsoft.com/office/powerpoint/2010/main" val="1313483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470" y="315533"/>
            <a:ext cx="7263685" cy="482958"/>
          </a:xfrm>
        </p:spPr>
        <p:txBody>
          <a:bodyPr>
            <a:normAutofit fontScale="90000"/>
          </a:bodyPr>
          <a:lstStyle/>
          <a:p>
            <a:r>
              <a:rPr lang="ro-RO" dirty="0" smtClean="0"/>
              <a:t>PROCESELE DE LA NURNBERG</a:t>
            </a:r>
            <a:endParaRPr lang="en-US" dirty="0"/>
          </a:p>
        </p:txBody>
      </p:sp>
      <p:sp>
        <p:nvSpPr>
          <p:cNvPr id="4" name="Rectangle 3"/>
          <p:cNvSpPr>
            <a:spLocks noGrp="1" noChangeArrowheads="1"/>
          </p:cNvSpPr>
          <p:nvPr>
            <p:ph idx="1"/>
          </p:nvPr>
        </p:nvSpPr>
        <p:spPr>
          <a:xfrm>
            <a:off x="780364" y="903667"/>
            <a:ext cx="8596668" cy="3880773"/>
          </a:xfrm>
        </p:spPr>
        <p:txBody>
          <a:bodyPr>
            <a:normAutofit/>
          </a:bodyPr>
          <a:lstStyle/>
          <a:p>
            <a:pPr eaLnBrk="1" hangingPunct="1">
              <a:lnSpc>
                <a:spcPct val="80000"/>
              </a:lnSpc>
              <a:buFont typeface="Wingdings" panose="05000000000000000000" pitchFamily="2" charset="2"/>
              <a:buNone/>
            </a:pPr>
            <a:endParaRPr lang="en-US" altLang="en-US" sz="1400" dirty="0" smtClean="0"/>
          </a:p>
          <a:p>
            <a:pPr algn="just" eaLnBrk="1" hangingPunct="1">
              <a:lnSpc>
                <a:spcPct val="80000"/>
              </a:lnSpc>
            </a:pPr>
            <a:r>
              <a:rPr lang="en-US" altLang="en-US" sz="2400" dirty="0" err="1" smtClean="0">
                <a:solidFill>
                  <a:srgbClr val="00B0F0"/>
                </a:solidFill>
                <a:latin typeface="Times New Roman" panose="02020603050405020304" pitchFamily="18" charset="0"/>
                <a:cs typeface="Times New Roman" panose="02020603050405020304" pitchFamily="18" charset="0"/>
              </a:rPr>
              <a:t>După</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război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Aliaţii</a:t>
            </a:r>
            <a:r>
              <a:rPr lang="en-US" altLang="en-US" sz="2400" dirty="0" smtClean="0">
                <a:solidFill>
                  <a:srgbClr val="00B0F0"/>
                </a:solidFill>
                <a:latin typeface="Times New Roman" panose="02020603050405020304" pitchFamily="18" charset="0"/>
                <a:cs typeface="Times New Roman" panose="02020603050405020304" pitchFamily="18" charset="0"/>
              </a:rPr>
              <a:t> au </a:t>
            </a:r>
            <a:r>
              <a:rPr lang="en-US" altLang="en-US" sz="2400" dirty="0" err="1" smtClean="0">
                <a:solidFill>
                  <a:srgbClr val="00B0F0"/>
                </a:solidFill>
                <a:latin typeface="Times New Roman" panose="02020603050405020304" pitchFamily="18" charset="0"/>
                <a:cs typeface="Times New Roman" panose="02020603050405020304" pitchFamily="18" charset="0"/>
              </a:rPr>
              <a:t>organizat</a:t>
            </a:r>
            <a:r>
              <a:rPr lang="en-US" altLang="en-US" sz="2400" dirty="0" smtClean="0">
                <a:solidFill>
                  <a:srgbClr val="00B0F0"/>
                </a:solidFill>
                <a:latin typeface="Times New Roman" panose="02020603050405020304" pitchFamily="18" charset="0"/>
                <a:cs typeface="Times New Roman" panose="02020603050405020304" pitchFamily="18" charset="0"/>
              </a:rPr>
              <a:t> la </a:t>
            </a:r>
            <a:r>
              <a:rPr lang="en-US" altLang="en-US" sz="2400" dirty="0" err="1" smtClean="0">
                <a:solidFill>
                  <a:srgbClr val="00B0F0"/>
                </a:solidFill>
                <a:latin typeface="Times New Roman" panose="02020603050405020304" pitchFamily="18" charset="0"/>
                <a:cs typeface="Times New Roman" panose="02020603050405020304" pitchFamily="18" charset="0"/>
              </a:rPr>
              <a:t>Nure</a:t>
            </a:r>
            <a:r>
              <a:rPr lang="ro-RO" altLang="en-US" sz="2400" dirty="0">
                <a:solidFill>
                  <a:srgbClr val="00B0F0"/>
                </a:solidFill>
                <a:latin typeface="Times New Roman" panose="02020603050405020304" pitchFamily="18" charset="0"/>
                <a:cs typeface="Times New Roman" panose="02020603050405020304" pitchFamily="18" charset="0"/>
              </a:rPr>
              <a:t>n</a:t>
            </a:r>
            <a:r>
              <a:rPr lang="en-US" altLang="en-US" sz="2400" dirty="0" smtClean="0">
                <a:solidFill>
                  <a:srgbClr val="00B0F0"/>
                </a:solidFill>
                <a:latin typeface="Times New Roman" panose="02020603050405020304" pitchFamily="18" charset="0"/>
                <a:cs typeface="Times New Roman" panose="02020603050405020304" pitchFamily="18" charset="0"/>
              </a:rPr>
              <a:t>berg, </a:t>
            </a:r>
            <a:r>
              <a:rPr lang="en-US" altLang="en-US" sz="2400" dirty="0" err="1" smtClean="0">
                <a:solidFill>
                  <a:srgbClr val="00B0F0"/>
                </a:solidFill>
                <a:latin typeface="Times New Roman" panose="02020603050405020304" pitchFamily="18" charset="0"/>
                <a:cs typeface="Times New Roman" panose="02020603050405020304" pitchFamily="18" charset="0"/>
              </a:rPr>
              <a:t>în</a:t>
            </a:r>
            <a:r>
              <a:rPr lang="en-US" altLang="en-US" sz="2400" dirty="0" smtClean="0">
                <a:solidFill>
                  <a:srgbClr val="00B0F0"/>
                </a:solidFill>
                <a:latin typeface="Times New Roman" panose="02020603050405020304" pitchFamily="18" charset="0"/>
                <a:cs typeface="Times New Roman" panose="02020603050405020304" pitchFamily="18" charset="0"/>
              </a:rPr>
              <a:t> Germania, un Tribunal </a:t>
            </a:r>
            <a:r>
              <a:rPr lang="en-US" altLang="en-US" sz="2400" dirty="0" err="1" smtClean="0">
                <a:solidFill>
                  <a:srgbClr val="00B0F0"/>
                </a:solidFill>
                <a:latin typeface="Times New Roman" panose="02020603050405020304" pitchFamily="18" charset="0"/>
                <a:cs typeface="Times New Roman" panose="02020603050405020304" pitchFamily="18" charset="0"/>
              </a:rPr>
              <a:t>Militar</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Internaţional</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pentru</a:t>
            </a:r>
            <a:r>
              <a:rPr lang="en-US" altLang="en-US" sz="2400" dirty="0" smtClean="0">
                <a:solidFill>
                  <a:srgbClr val="00B0F0"/>
                </a:solidFill>
                <a:latin typeface="Times New Roman" panose="02020603050405020304" pitchFamily="18" charset="0"/>
                <a:cs typeface="Times New Roman" panose="02020603050405020304" pitchFamily="18" charset="0"/>
              </a:rPr>
              <a:t> a-</a:t>
            </a:r>
            <a:r>
              <a:rPr lang="en-US" altLang="en-US" sz="2400" dirty="0" err="1" smtClean="0">
                <a:solidFill>
                  <a:srgbClr val="00B0F0"/>
                </a:solidFill>
                <a:latin typeface="Times New Roman" panose="02020603050405020304" pitchFamily="18" charset="0"/>
                <a:cs typeface="Times New Roman" panose="02020603050405020304" pitchFamily="18" charset="0"/>
              </a:rPr>
              <a:t>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judeca</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pe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liderii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nazişti</a:t>
            </a:r>
            <a:r>
              <a:rPr lang="en-US" altLang="en-US" sz="2400" dirty="0" smtClean="0">
                <a:solidFill>
                  <a:srgbClr val="00B0F0"/>
                </a:solidFill>
                <a:latin typeface="Times New Roman" panose="02020603050405020304" pitchFamily="18" charset="0"/>
                <a:cs typeface="Times New Roman" panose="02020603050405020304" pitchFamily="18" charset="0"/>
              </a:rPr>
              <a:t> care </a:t>
            </a:r>
            <a:r>
              <a:rPr lang="en-US" altLang="en-US" sz="2400" dirty="0" err="1" smtClean="0">
                <a:solidFill>
                  <a:srgbClr val="00B0F0"/>
                </a:solidFill>
                <a:latin typeface="Times New Roman" panose="02020603050405020304" pitchFamily="18" charset="0"/>
                <a:cs typeface="Times New Roman" panose="02020603050405020304" pitchFamily="18" charset="0"/>
              </a:rPr>
              <a:t>supravieţuiseră</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pentru</a:t>
            </a:r>
            <a:r>
              <a:rPr lang="en-US" altLang="en-US" sz="2400" dirty="0" smtClean="0">
                <a:solidFill>
                  <a:srgbClr val="00B0F0"/>
                </a:solidFill>
                <a:latin typeface="Times New Roman" panose="02020603050405020304" pitchFamily="18" charset="0"/>
                <a:cs typeface="Times New Roman" panose="02020603050405020304" pitchFamily="18" charset="0"/>
              </a:rPr>
              <a:t> crime de </a:t>
            </a:r>
            <a:r>
              <a:rPr lang="en-US" altLang="en-US" sz="2400" dirty="0" err="1" smtClean="0">
                <a:solidFill>
                  <a:srgbClr val="00B0F0"/>
                </a:solidFill>
                <a:latin typeface="Times New Roman" panose="02020603050405020304" pitchFamily="18" charset="0"/>
                <a:cs typeface="Times New Roman" panose="02020603050405020304" pitchFamily="18" charset="0"/>
              </a:rPr>
              <a:t>război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şi</a:t>
            </a:r>
            <a:r>
              <a:rPr lang="en-US" altLang="en-US" sz="2400" dirty="0" smtClean="0">
                <a:solidFill>
                  <a:srgbClr val="00B0F0"/>
                </a:solidFill>
                <a:latin typeface="Times New Roman" panose="02020603050405020304" pitchFamily="18" charset="0"/>
                <a:cs typeface="Times New Roman" panose="02020603050405020304" pitchFamily="18" charset="0"/>
              </a:rPr>
              <a:t> crime </a:t>
            </a:r>
            <a:r>
              <a:rPr lang="en-US" altLang="en-US" sz="2400" dirty="0" err="1" smtClean="0">
                <a:solidFill>
                  <a:srgbClr val="00B0F0"/>
                </a:solidFill>
                <a:latin typeface="Times New Roman" panose="02020603050405020304" pitchFamily="18" charset="0"/>
                <a:cs typeface="Times New Roman" panose="02020603050405020304" pitchFamily="18" charset="0"/>
              </a:rPr>
              <a:t>împotriva</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umanităţii</a:t>
            </a:r>
            <a:r>
              <a:rPr lang="en-US" altLang="en-US" sz="2400" dirty="0" smtClean="0">
                <a:solidFill>
                  <a:srgbClr val="00B0F0"/>
                </a:solidFill>
                <a:latin typeface="Times New Roman" panose="02020603050405020304" pitchFamily="18" charset="0"/>
                <a:cs typeface="Times New Roman" panose="02020603050405020304" pitchFamily="18" charset="0"/>
              </a:rPr>
              <a:t>. </a:t>
            </a:r>
          </a:p>
          <a:p>
            <a:pPr algn="just" eaLnBrk="1" hangingPunct="1">
              <a:lnSpc>
                <a:spcPct val="80000"/>
              </a:lnSpc>
            </a:pPr>
            <a:r>
              <a:rPr lang="en-US" altLang="en-US" sz="2400" dirty="0" err="1" smtClean="0">
                <a:solidFill>
                  <a:srgbClr val="00B0F0"/>
                </a:solidFill>
                <a:latin typeface="Times New Roman" panose="02020603050405020304" pitchFamily="18" charset="0"/>
                <a:cs typeface="Times New Roman" panose="02020603050405020304" pitchFamily="18" charset="0"/>
              </a:rPr>
              <a:t>În</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cele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mai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importante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procese</a:t>
            </a:r>
            <a:r>
              <a:rPr lang="en-US" altLang="en-US" sz="2400" dirty="0" smtClean="0">
                <a:solidFill>
                  <a:srgbClr val="00B0F0"/>
                </a:solidFill>
                <a:latin typeface="Times New Roman" panose="02020603050405020304" pitchFamily="18" charset="0"/>
                <a:cs typeface="Times New Roman" panose="02020603050405020304" pitchFamily="18" charset="0"/>
              </a:rPr>
              <a:t> ale </a:t>
            </a:r>
            <a:r>
              <a:rPr lang="en-US" altLang="en-US" sz="2400" dirty="0" err="1" smtClean="0">
                <a:solidFill>
                  <a:srgbClr val="00B0F0"/>
                </a:solidFill>
                <a:latin typeface="Times New Roman" panose="02020603050405020304" pitchFamily="18" charset="0"/>
                <a:cs typeface="Times New Roman" panose="02020603050405020304" pitchFamily="18" charset="0"/>
              </a:rPr>
              <a:t>crimelor</a:t>
            </a:r>
            <a:r>
              <a:rPr lang="en-US" altLang="en-US" sz="2400" dirty="0" smtClean="0">
                <a:solidFill>
                  <a:srgbClr val="00B0F0"/>
                </a:solidFill>
                <a:latin typeface="Times New Roman" panose="02020603050405020304" pitchFamily="18" charset="0"/>
                <a:cs typeface="Times New Roman" panose="02020603050405020304" pitchFamily="18" charset="0"/>
              </a:rPr>
              <a:t> de </a:t>
            </a:r>
            <a:r>
              <a:rPr lang="en-US" altLang="en-US" sz="2400" dirty="0" err="1" smtClean="0">
                <a:solidFill>
                  <a:srgbClr val="00B0F0"/>
                </a:solidFill>
                <a:latin typeface="Times New Roman" panose="02020603050405020304" pitchFamily="18" charset="0"/>
                <a:cs typeface="Times New Roman" panose="02020603050405020304" pitchFamily="18" charset="0"/>
              </a:rPr>
              <a:t>război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desfăşurate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în</a:t>
            </a:r>
            <a:r>
              <a:rPr lang="en-US" altLang="en-US" sz="2400" dirty="0" smtClean="0">
                <a:solidFill>
                  <a:srgbClr val="00B0F0"/>
                </a:solidFill>
                <a:latin typeface="Times New Roman" panose="02020603050405020304" pitchFamily="18" charset="0"/>
                <a:cs typeface="Times New Roman" panose="02020603050405020304" pitchFamily="18" charset="0"/>
              </a:rPr>
              <a:t> 1945 </a:t>
            </a:r>
            <a:r>
              <a:rPr lang="en-US" altLang="en-US" sz="2400" dirty="0" err="1" smtClean="0">
                <a:solidFill>
                  <a:srgbClr val="00B0F0"/>
                </a:solidFill>
                <a:latin typeface="Times New Roman" panose="02020603050405020304" pitchFamily="18" charset="0"/>
                <a:cs typeface="Times New Roman" panose="02020603050405020304" pitchFamily="18" charset="0"/>
              </a:rPr>
              <a:t>şi</a:t>
            </a:r>
            <a:r>
              <a:rPr lang="en-US" altLang="en-US" sz="2400" dirty="0" smtClean="0">
                <a:solidFill>
                  <a:srgbClr val="00B0F0"/>
                </a:solidFill>
                <a:latin typeface="Times New Roman" panose="02020603050405020304" pitchFamily="18" charset="0"/>
                <a:cs typeface="Times New Roman" panose="02020603050405020304" pitchFamily="18" charset="0"/>
              </a:rPr>
              <a:t> 1946, 22 de </a:t>
            </a:r>
            <a:r>
              <a:rPr lang="en-US" altLang="en-US" sz="2400" dirty="0" err="1" smtClean="0">
                <a:solidFill>
                  <a:srgbClr val="00B0F0"/>
                </a:solidFill>
                <a:latin typeface="Times New Roman" panose="02020603050405020304" pitchFamily="18" charset="0"/>
                <a:cs typeface="Times New Roman" panose="02020603050405020304" pitchFamily="18" charset="0"/>
              </a:rPr>
              <a:t>lideri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marcanţi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ai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Germaniei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naziste</a:t>
            </a:r>
            <a:r>
              <a:rPr lang="en-US" altLang="en-US" sz="2400" dirty="0" smtClean="0">
                <a:solidFill>
                  <a:srgbClr val="00B0F0"/>
                </a:solidFill>
                <a:latin typeface="Times New Roman" panose="02020603050405020304" pitchFamily="18" charset="0"/>
                <a:cs typeface="Times New Roman" panose="02020603050405020304" pitchFamily="18" charset="0"/>
              </a:rPr>
              <a:t> au </a:t>
            </a:r>
            <a:r>
              <a:rPr lang="en-US" altLang="en-US" sz="2400" dirty="0" err="1" smtClean="0">
                <a:solidFill>
                  <a:srgbClr val="00B0F0"/>
                </a:solidFill>
                <a:latin typeface="Times New Roman" panose="02020603050405020304" pitchFamily="18" charset="0"/>
                <a:cs typeface="Times New Roman" panose="02020603050405020304" pitchFamily="18" charset="0"/>
              </a:rPr>
              <a:t>fost</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găsiţi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vinovaţi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şi</a:t>
            </a:r>
            <a:r>
              <a:rPr lang="en-US" altLang="en-US" sz="2400" dirty="0" smtClean="0">
                <a:solidFill>
                  <a:srgbClr val="00B0F0"/>
                </a:solidFill>
                <a:latin typeface="Times New Roman" panose="02020603050405020304" pitchFamily="18" charset="0"/>
                <a:cs typeface="Times New Roman" panose="02020603050405020304" pitchFamily="18" charset="0"/>
              </a:rPr>
              <a:t> 12 </a:t>
            </a:r>
            <a:r>
              <a:rPr lang="en-US" altLang="en-US" sz="2400" dirty="0" err="1" smtClean="0">
                <a:solidFill>
                  <a:srgbClr val="00B0F0"/>
                </a:solidFill>
                <a:latin typeface="Times New Roman" panose="02020603050405020304" pitchFamily="18" charset="0"/>
                <a:cs typeface="Times New Roman" panose="02020603050405020304" pitchFamily="18" charset="0"/>
              </a:rPr>
              <a:t>dintre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aceştia</a:t>
            </a:r>
            <a:r>
              <a:rPr lang="en-US" altLang="en-US" sz="2400" dirty="0" smtClean="0">
                <a:solidFill>
                  <a:srgbClr val="00B0F0"/>
                </a:solidFill>
                <a:latin typeface="Times New Roman" panose="02020603050405020304" pitchFamily="18" charset="0"/>
                <a:cs typeface="Times New Roman" panose="02020603050405020304" pitchFamily="18" charset="0"/>
              </a:rPr>
              <a:t> au </a:t>
            </a:r>
            <a:r>
              <a:rPr lang="en-US" altLang="en-US" sz="2400" dirty="0" err="1" smtClean="0">
                <a:solidFill>
                  <a:srgbClr val="00B0F0"/>
                </a:solidFill>
                <a:latin typeface="Times New Roman" panose="02020603050405020304" pitchFamily="18" charset="0"/>
                <a:cs typeface="Times New Roman" panose="02020603050405020304" pitchFamily="18" charset="0"/>
              </a:rPr>
              <a:t>fost</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condamnaţi</a:t>
            </a:r>
            <a:r>
              <a:rPr lang="en-US" altLang="en-US" sz="2400" dirty="0" smtClean="0">
                <a:solidFill>
                  <a:srgbClr val="00B0F0"/>
                </a:solidFill>
                <a:latin typeface="Times New Roman" panose="02020603050405020304" pitchFamily="18" charset="0"/>
                <a:cs typeface="Times New Roman" panose="02020603050405020304" pitchFamily="18" charset="0"/>
              </a:rPr>
              <a:t> la </a:t>
            </a:r>
            <a:r>
              <a:rPr lang="en-US" altLang="en-US" sz="2400" dirty="0" err="1" smtClean="0">
                <a:solidFill>
                  <a:srgbClr val="00B0F0"/>
                </a:solidFill>
                <a:latin typeface="Times New Roman" panose="02020603050405020304" pitchFamily="18" charset="0"/>
                <a:cs typeface="Times New Roman" panose="02020603050405020304" pitchFamily="18" charset="0"/>
              </a:rPr>
              <a:t>moarte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Pe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lângă</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acestea</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tribunale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civile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şi</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militare</a:t>
            </a:r>
            <a:r>
              <a:rPr lang="en-US" altLang="en-US" sz="2400" dirty="0" smtClean="0">
                <a:solidFill>
                  <a:srgbClr val="00B0F0"/>
                </a:solidFill>
                <a:latin typeface="Times New Roman" panose="02020603050405020304" pitchFamily="18" charset="0"/>
                <a:cs typeface="Times New Roman" panose="02020603050405020304" pitchFamily="18" charset="0"/>
              </a:rPr>
              <a:t> din </a:t>
            </a:r>
            <a:r>
              <a:rPr lang="en-US" altLang="en-US" sz="2400" dirty="0" err="1" smtClean="0">
                <a:solidFill>
                  <a:srgbClr val="00B0F0"/>
                </a:solidFill>
                <a:latin typeface="Times New Roman" panose="02020603050405020304" pitchFamily="18" charset="0"/>
                <a:cs typeface="Times New Roman" panose="02020603050405020304" pitchFamily="18" charset="0"/>
              </a:rPr>
              <a:t>multe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ţări</a:t>
            </a:r>
            <a:r>
              <a:rPr lang="en-US" altLang="en-US" sz="2400" dirty="0" smtClean="0">
                <a:solidFill>
                  <a:srgbClr val="00B0F0"/>
                </a:solidFill>
                <a:latin typeface="Times New Roman" panose="02020603050405020304" pitchFamily="18" charset="0"/>
                <a:cs typeface="Times New Roman" panose="02020603050405020304" pitchFamily="18" charset="0"/>
              </a:rPr>
              <a:t> au </a:t>
            </a:r>
            <a:r>
              <a:rPr lang="en-US" altLang="en-US" sz="2400" dirty="0" err="1" smtClean="0">
                <a:solidFill>
                  <a:srgbClr val="00B0F0"/>
                </a:solidFill>
                <a:latin typeface="Times New Roman" panose="02020603050405020304" pitchFamily="18" charset="0"/>
                <a:cs typeface="Times New Roman" panose="02020603050405020304" pitchFamily="18" charset="0"/>
              </a:rPr>
              <a:t>desfăşurat</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sute</a:t>
            </a:r>
            <a:r>
              <a:rPr lang="en-US" altLang="en-US" sz="2400" dirty="0" smtClean="0">
                <a:solidFill>
                  <a:srgbClr val="00B0F0"/>
                </a:solidFill>
                <a:latin typeface="Times New Roman" panose="02020603050405020304" pitchFamily="18" charset="0"/>
                <a:cs typeface="Times New Roman" panose="02020603050405020304" pitchFamily="18" charset="0"/>
              </a:rPr>
              <a:t> de </a:t>
            </a:r>
            <a:r>
              <a:rPr lang="en-US" altLang="en-US" sz="2400" dirty="0" err="1" smtClean="0">
                <a:solidFill>
                  <a:srgbClr val="00B0F0"/>
                </a:solidFill>
                <a:latin typeface="Times New Roman" panose="02020603050405020304" pitchFamily="18" charset="0"/>
                <a:cs typeface="Times New Roman" panose="02020603050405020304" pitchFamily="18" charset="0"/>
              </a:rPr>
              <a:t>alte</a:t>
            </a:r>
            <a:r>
              <a:rPr lang="en-US" altLang="en-US" sz="2400" dirty="0" smtClean="0">
                <a:solidFill>
                  <a:srgbClr val="00B0F0"/>
                </a:solidFill>
                <a:latin typeface="Times New Roman" panose="02020603050405020304" pitchFamily="18" charset="0"/>
                <a:cs typeface="Times New Roman" panose="02020603050405020304" pitchFamily="18" charset="0"/>
              </a:rPr>
              <a:t> </a:t>
            </a:r>
            <a:r>
              <a:rPr lang="en-US" altLang="en-US" sz="2400" dirty="0" err="1" smtClean="0">
                <a:solidFill>
                  <a:srgbClr val="00B0F0"/>
                </a:solidFill>
                <a:latin typeface="Times New Roman" panose="02020603050405020304" pitchFamily="18" charset="0"/>
                <a:cs typeface="Times New Roman" panose="02020603050405020304" pitchFamily="18" charset="0"/>
              </a:rPr>
              <a:t>procese</a:t>
            </a:r>
            <a:r>
              <a:rPr lang="en-US" altLang="en-US" sz="2400" dirty="0" smtClean="0">
                <a:solidFill>
                  <a:srgbClr val="00B0F0"/>
                </a:solidFill>
                <a:latin typeface="Times New Roman" panose="02020603050405020304" pitchFamily="18" charset="0"/>
                <a:cs typeface="Times New Roman" panose="02020603050405020304" pitchFamily="18" charset="0"/>
              </a:rPr>
              <a:t>.</a:t>
            </a:r>
          </a:p>
        </p:txBody>
      </p:sp>
      <p:pic>
        <p:nvPicPr>
          <p:cNvPr id="5" name="Picture 6" descr="nuremberg_defend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423" y="4190941"/>
            <a:ext cx="3542763" cy="264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hotograph showing Goering and Hess during the Nuremberg war t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812" y="4452002"/>
            <a:ext cx="2971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7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2" y="207022"/>
            <a:ext cx="8010660" cy="1016470"/>
          </a:xfrm>
        </p:spPr>
        <p:txBody>
          <a:bodyPr/>
          <a:lstStyle/>
          <a:p>
            <a:r>
              <a:rPr lang="ro-RO" dirty="0" smtClean="0"/>
              <a:t>                           </a:t>
            </a:r>
            <a:r>
              <a:rPr lang="ro-RO" sz="2400" b="1" dirty="0" smtClean="0">
                <a:latin typeface="Times New Roman" panose="02020603050405020304" pitchFamily="18" charset="0"/>
                <a:cs typeface="Times New Roman" panose="02020603050405020304" pitchFamily="18" charset="0"/>
              </a:rPr>
              <a:t>Temă pentru acasă</a:t>
            </a:r>
            <a:endParaRPr lang="en-US" sz="24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043188" y="1223492"/>
            <a:ext cx="7482625" cy="2990562"/>
          </a:xfrm>
          <a:prstGeom prst="rect">
            <a:avLst/>
          </a:prstGeom>
        </p:spPr>
        <p:txBody>
          <a:bodyPr wrap="square">
            <a:spAutoFit/>
          </a:bodyPr>
          <a:lstStyle/>
          <a:p>
            <a:r>
              <a:rPr lang="ro-RO" sz="2000" dirty="0" smtClean="0">
                <a:latin typeface="Times New Roman" panose="02020603050405020304" pitchFamily="18" charset="0"/>
                <a:cs typeface="Times New Roman" panose="02020603050405020304" pitchFamily="18" charset="0"/>
              </a:rPr>
              <a:t>Marchează   </a:t>
            </a:r>
            <a:r>
              <a:rPr lang="ro-RO" sz="2000" dirty="0">
                <a:latin typeface="Times New Roman" panose="02020603050405020304" pitchFamily="18" charset="0"/>
                <a:cs typeface="Times New Roman" panose="02020603050405020304" pitchFamily="18" charset="0"/>
              </a:rPr>
              <a:t>legile din măsurile </a:t>
            </a:r>
            <a:r>
              <a:rPr lang="ro-RO" sz="2000" dirty="0" smtClean="0">
                <a:latin typeface="Times New Roman" panose="02020603050405020304" pitchFamily="18" charset="0"/>
                <a:cs typeface="Times New Roman" panose="02020603050405020304" pitchFamily="18" charset="0"/>
              </a:rPr>
              <a:t>antievreieşti</a:t>
            </a:r>
            <a:r>
              <a:rPr lang="ro-RO" sz="2000" dirty="0">
                <a:latin typeface="Times New Roman" panose="02020603050405020304" pitchFamily="18" charset="0"/>
                <a:cs typeface="Times New Roman" panose="02020603050405020304" pitchFamily="18" charset="0"/>
              </a:rPr>
              <a:t>, care sunt în opina ta cele mai greu de acceptat. Determină  3 legi, care îţi  par mai puţin dure. Explică alegerea ta.</a:t>
            </a:r>
            <a:endParaRPr lang="en-US" sz="2000" dirty="0">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3644" y="900559"/>
            <a:ext cx="3258356" cy="2136162"/>
          </a:xfrm>
          <a:prstGeom prst="rect">
            <a:avLst/>
          </a:prstGeom>
        </p:spPr>
      </p:pic>
      <p:sp>
        <p:nvSpPr>
          <p:cNvPr id="3" name="Rectangle 2"/>
          <p:cNvSpPr/>
          <p:nvPr/>
        </p:nvSpPr>
        <p:spPr>
          <a:xfrm>
            <a:off x="1399505" y="4525679"/>
            <a:ext cx="6096000" cy="923330"/>
          </a:xfrm>
          <a:prstGeom prst="rect">
            <a:avLst/>
          </a:prstGeom>
        </p:spPr>
        <p:txBody>
          <a:bodyPr>
            <a:spAutoFit/>
          </a:bodyPr>
          <a:lstStyle/>
          <a:p>
            <a:pPr algn="just">
              <a:spcAft>
                <a:spcPts val="0"/>
              </a:spcAft>
            </a:pPr>
            <a:r>
              <a:rPr lang="en-US" dirty="0" err="1">
                <a:latin typeface="Times New Roman" panose="02020603050405020304" pitchFamily="18" charset="0"/>
                <a:ea typeface="Times New Roman" panose="02020603050405020304" pitchFamily="18" charset="0"/>
              </a:rPr>
              <a:t>Autoevaluare</a:t>
            </a:r>
            <a:r>
              <a:rPr lang="en-US" dirty="0">
                <a:latin typeface="Times New Roman" panose="02020603050405020304" pitchFamily="18" charset="0"/>
                <a:ea typeface="Times New Roman" panose="02020603050405020304" pitchFamily="18" charset="0"/>
              </a:rPr>
              <a:t>.</a:t>
            </a:r>
          </a:p>
          <a:p>
            <a:pPr algn="just">
              <a:spcAft>
                <a:spcPts val="0"/>
              </a:spcAft>
            </a:pPr>
            <a:r>
              <a:rPr lang="en-US" dirty="0">
                <a:latin typeface="Times New Roman" panose="02020603050405020304" pitchFamily="18" charset="0"/>
                <a:ea typeface="Times New Roman" panose="02020603050405020304" pitchFamily="18" charset="0"/>
              </a:rPr>
              <a:t>Ce </a:t>
            </a:r>
            <a:r>
              <a:rPr lang="en-US" dirty="0" err="1">
                <a:latin typeface="Times New Roman" panose="02020603050405020304" pitchFamily="18" charset="0"/>
                <a:ea typeface="Times New Roman" panose="02020603050405020304" pitchFamily="18" charset="0"/>
              </a:rPr>
              <a:t>sentimente</a:t>
            </a:r>
            <a:r>
              <a:rPr lang="en-US"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ț</a:t>
            </a:r>
            <a:r>
              <a:rPr lang="en-US" dirty="0" err="1" smtClean="0">
                <a:latin typeface="Times New Roman" panose="02020603050405020304" pitchFamily="18" charset="0"/>
                <a:ea typeface="Times New Roman" panose="02020603050405020304" pitchFamily="18" charset="0"/>
              </a:rPr>
              <a:t>i</a:t>
            </a:r>
            <a:r>
              <a:rPr lang="en-US" dirty="0" smtClean="0">
                <a:latin typeface="Times New Roman" panose="02020603050405020304" pitchFamily="18" charset="0"/>
                <a:ea typeface="Times New Roman" panose="02020603050405020304" pitchFamily="18" charset="0"/>
              </a:rPr>
              <a:t>-au </a:t>
            </a:r>
            <a:r>
              <a:rPr lang="en-US" dirty="0">
                <a:latin typeface="Times New Roman" panose="02020603050405020304" pitchFamily="18" charset="0"/>
                <a:ea typeface="Times New Roman" panose="02020603050405020304" pitchFamily="18" charset="0"/>
              </a:rPr>
              <a:t>transmit </a:t>
            </a:r>
            <a:r>
              <a:rPr lang="en-US" dirty="0" err="1">
                <a:latin typeface="Times New Roman" panose="02020603050405020304" pitchFamily="18" charset="0"/>
                <a:ea typeface="Times New Roman" panose="02020603050405020304" pitchFamily="18" charset="0"/>
              </a:rPr>
              <a:t>informațiile</a:t>
            </a:r>
            <a:r>
              <a:rPr lang="en-US" dirty="0">
                <a:latin typeface="Times New Roman" panose="02020603050405020304" pitchFamily="18" charset="0"/>
                <a:ea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rPr>
              <a:t>lecție</a:t>
            </a:r>
            <a:r>
              <a:rPr lang="en-US" dirty="0">
                <a:latin typeface="Times New Roman" panose="02020603050405020304" pitchFamily="18" charset="0"/>
                <a:ea typeface="Times New Roman" panose="02020603050405020304" pitchFamily="18" charset="0"/>
              </a:rPr>
              <a:t>….</a:t>
            </a:r>
          </a:p>
          <a:p>
            <a:pPr algn="just">
              <a:spcAft>
                <a:spcPts val="0"/>
              </a:spcAft>
            </a:pPr>
            <a:r>
              <a:rPr lang="en-US" dirty="0">
                <a:latin typeface="Times New Roman" panose="02020603050405020304" pitchFamily="18" charset="0"/>
                <a:ea typeface="Times New Roman" panose="02020603050405020304" pitchFamily="18" charset="0"/>
              </a:rPr>
              <a:t>Ce </a:t>
            </a:r>
            <a:r>
              <a:rPr lang="en-US" dirty="0" err="1">
                <a:latin typeface="Times New Roman" panose="02020603050405020304" pitchFamily="18" charset="0"/>
                <a:ea typeface="Times New Roman" panose="02020603050405020304" pitchFamily="18" charset="0"/>
              </a:rPr>
              <a:t>te</a:t>
            </a:r>
            <a:r>
              <a:rPr lang="en-US" dirty="0">
                <a:latin typeface="Times New Roman" panose="02020603050405020304" pitchFamily="18" charset="0"/>
                <a:ea typeface="Times New Roman" panose="02020603050405020304" pitchFamily="18" charset="0"/>
              </a:rPr>
              <a:t>-a </a:t>
            </a:r>
            <a:r>
              <a:rPr lang="en-US" dirty="0" err="1">
                <a:latin typeface="Times New Roman" panose="02020603050405020304" pitchFamily="18" charset="0"/>
                <a:ea typeface="Times New Roman" panose="02020603050405020304" pitchFamily="18" charset="0"/>
              </a:rPr>
              <a:t>impresionat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mult</a:t>
            </a:r>
            <a:r>
              <a:rPr lang="en-US" dirty="0">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0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48" y="231363"/>
            <a:ext cx="9911366" cy="1837162"/>
          </a:xfrm>
        </p:spPr>
        <p:txBody>
          <a:bodyPr>
            <a:normAutofit/>
          </a:bodyPr>
          <a:lstStyle/>
          <a:p>
            <a:r>
              <a:rPr lang="ro-RO" sz="1800" dirty="0" smtClean="0"/>
              <a:t>     </a:t>
            </a:r>
            <a:r>
              <a:rPr lang="ro-RO" sz="1800" dirty="0" smtClean="0">
                <a:solidFill>
                  <a:schemeClr val="tx1"/>
                </a:solidFill>
              </a:rPr>
              <a:t>„</a:t>
            </a:r>
            <a:r>
              <a:rPr lang="ro-RO" sz="1800" i="1" dirty="0" smtClean="0">
                <a:solidFill>
                  <a:schemeClr val="tx1"/>
                </a:solidFill>
                <a:latin typeface="Times New Roman" panose="02020603050405020304" pitchFamily="18" charset="0"/>
                <a:cs typeface="Times New Roman" panose="02020603050405020304" pitchFamily="18" charset="0"/>
              </a:rPr>
              <a:t>C</a:t>
            </a:r>
            <a:r>
              <a:rPr lang="ro-RO" sz="2200" i="1" dirty="0" smtClean="0">
                <a:solidFill>
                  <a:schemeClr val="tx1"/>
                </a:solidFill>
                <a:latin typeface="Times New Roman" panose="02020603050405020304" pitchFamily="18" charset="0"/>
                <a:cs typeface="Times New Roman" panose="02020603050405020304" pitchFamily="18" charset="0"/>
              </a:rPr>
              <a:t>a supraviețuitor al Holocaustului, mă simt dator să strig și să repet la nesfârșit în numele meu și al tuturor celor la a căror ucidere am fost martor ocular, acel plan de la Wannsee nu a rămas literă moartă, ci tot ce s-a prevăzut a fost pus în practică cu meticulozitate și precizie prusacă, cu o cruzime inimaginabilă”.</a:t>
            </a:r>
            <a:br>
              <a:rPr lang="ro-RO" sz="2200" i="1" dirty="0" smtClean="0">
                <a:solidFill>
                  <a:schemeClr val="tx1"/>
                </a:solidFill>
                <a:latin typeface="Times New Roman" panose="02020603050405020304" pitchFamily="18" charset="0"/>
                <a:cs typeface="Times New Roman" panose="02020603050405020304" pitchFamily="18" charset="0"/>
              </a:rPr>
            </a:br>
            <a:r>
              <a:rPr lang="ro-RO" sz="2200" i="1" dirty="0">
                <a:solidFill>
                  <a:schemeClr val="tx1"/>
                </a:solidFill>
                <a:latin typeface="Times New Roman" panose="02020603050405020304" pitchFamily="18" charset="0"/>
                <a:cs typeface="Times New Roman" panose="02020603050405020304" pitchFamily="18" charset="0"/>
              </a:rPr>
              <a:t> </a:t>
            </a:r>
            <a:r>
              <a:rPr lang="ro-RO" sz="2200" i="1" dirty="0" smtClean="0">
                <a:solidFill>
                  <a:schemeClr val="tx1"/>
                </a:solidFill>
                <a:latin typeface="Times New Roman" panose="02020603050405020304" pitchFamily="18" charset="0"/>
                <a:cs typeface="Times New Roman" panose="02020603050405020304" pitchFamily="18" charset="0"/>
              </a:rPr>
              <a:t>                                                                                               </a:t>
            </a:r>
            <a:r>
              <a:rPr lang="ro-RO" sz="2200" dirty="0" smtClean="0">
                <a:solidFill>
                  <a:schemeClr val="tx1"/>
                </a:solidFill>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Oliver Lustig</a:t>
            </a:r>
            <a:endParaRPr lang="en-US" sz="2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736" y="2671954"/>
            <a:ext cx="3224145" cy="26979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593" y="3110815"/>
            <a:ext cx="3431951" cy="25172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906" y="3062802"/>
            <a:ext cx="2736492" cy="2620717"/>
          </a:xfrm>
          <a:prstGeom prst="rect">
            <a:avLst/>
          </a:prstGeom>
        </p:spPr>
      </p:pic>
      <p:cxnSp>
        <p:nvCxnSpPr>
          <p:cNvPr id="10" name="Elbow Connector 9"/>
          <p:cNvCxnSpPr/>
          <p:nvPr/>
        </p:nvCxnSpPr>
        <p:spPr>
          <a:xfrm>
            <a:off x="4637931" y="3796332"/>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574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93" y="756634"/>
            <a:ext cx="7108065" cy="386366"/>
          </a:xfrm>
        </p:spPr>
        <p:txBody>
          <a:bodyPr>
            <a:normAutofit fontScale="90000"/>
          </a:bodyPr>
          <a:lstStyle/>
          <a:p>
            <a:r>
              <a:rPr lang="ro-RO" dirty="0" smtClean="0"/>
              <a:t>DE CITIT ȘI VIZIONAT!!!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52" y="2501900"/>
            <a:ext cx="3810000" cy="31004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926" y="2177245"/>
            <a:ext cx="3714750" cy="44593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1" y="2656950"/>
            <a:ext cx="3124200" cy="2739298"/>
          </a:xfrm>
          <a:prstGeom prst="rect">
            <a:avLst/>
          </a:prstGeom>
        </p:spPr>
      </p:pic>
    </p:spTree>
    <p:extLst>
      <p:ext uri="{BB962C8B-B14F-4D97-AF65-F5344CB8AC3E}">
        <p14:creationId xmlns:p14="http://schemas.microsoft.com/office/powerpoint/2010/main" val="14241932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071" y="828765"/>
            <a:ext cx="3746679" cy="343213"/>
          </a:xfrm>
        </p:spPr>
        <p:txBody>
          <a:bodyPr>
            <a:noAutofit/>
          </a:bodyPr>
          <a:lstStyle/>
          <a:p>
            <a:r>
              <a:rPr lang="ro-RO" sz="2400" b="1" dirty="0" smtClean="0">
                <a:latin typeface="Times New Roman" panose="02020603050405020304" pitchFamily="18" charset="0"/>
                <a:cs typeface="Times New Roman" panose="02020603050405020304" pitchFamily="18" charset="0"/>
              </a:rPr>
              <a:t>BIBLIOGRAFIE</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ro-RO" sz="2400" dirty="0" smtClean="0">
                <a:latin typeface="Times New Roman" panose="02020603050405020304" pitchFamily="18" charset="0"/>
                <a:cs typeface="Times New Roman" panose="02020603050405020304" pitchFamily="18" charset="0"/>
              </a:rPr>
              <a:t>Launay, J. Mari decizii ale celui de-al doilea război mondial, București, 1988.</a:t>
            </a:r>
          </a:p>
          <a:p>
            <a:r>
              <a:rPr lang="ro-RO" sz="2400" dirty="0" smtClean="0">
                <a:latin typeface="Times New Roman" panose="02020603050405020304" pitchFamily="18" charset="0"/>
                <a:cs typeface="Times New Roman" panose="02020603050405020304" pitchFamily="18" charset="0"/>
              </a:rPr>
              <a:t>Lidell Hart, B.H. Istoria celui de-al doilea război mondial, București, 1996.</a:t>
            </a:r>
          </a:p>
          <a:p>
            <a:r>
              <a:rPr lang="ro-RO" sz="2400" dirty="0" smtClean="0">
                <a:latin typeface="Times New Roman" panose="02020603050405020304" pitchFamily="18" charset="0"/>
                <a:cs typeface="Times New Roman" panose="02020603050405020304" pitchFamily="18" charset="0"/>
              </a:rPr>
              <a:t>Lusting, o., Dicționar de lagăr, bucurești, 2002.</a:t>
            </a:r>
          </a:p>
          <a:p>
            <a:r>
              <a:rPr lang="ro-RO" sz="2400" dirty="0" smtClean="0">
                <a:latin typeface="Times New Roman" panose="02020603050405020304" pitchFamily="18" charset="0"/>
                <a:cs typeface="Times New Roman" panose="02020603050405020304" pitchFamily="18" charset="0"/>
              </a:rPr>
              <a:t>Vizitează. Muzeul Virtual al Holocaustului Cluj-Napoca</a:t>
            </a:r>
          </a:p>
          <a:p>
            <a:r>
              <a:rPr lang="ro-RO" sz="2400" dirty="0" smtClean="0">
                <a:latin typeface="Times New Roman" panose="02020603050405020304" pitchFamily="18" charset="0"/>
                <a:cs typeface="Times New Roman" panose="02020603050405020304" pitchFamily="18" charset="0"/>
              </a:rPr>
              <a:t>Vizionează: </a:t>
            </a:r>
          </a:p>
          <a:p>
            <a:pPr marL="0" indent="0">
              <a:buNone/>
            </a:pPr>
            <a:r>
              <a:rPr lang="ro-RO" sz="2400" dirty="0" smtClean="0">
                <a:latin typeface="Times New Roman" panose="02020603050405020304" pitchFamily="18" charset="0"/>
                <a:cs typeface="Times New Roman" panose="02020603050405020304" pitchFamily="18" charset="0"/>
              </a:rPr>
              <a:t>Salvați soldatul Ryan, Pianistul.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0928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20" y="673995"/>
            <a:ext cx="2910625" cy="832834"/>
          </a:xfrm>
        </p:spPr>
        <p:txBody>
          <a:bodyPr>
            <a:normAutofit fontScale="90000"/>
          </a:bodyPr>
          <a:lstStyle/>
          <a:p>
            <a:r>
              <a:rPr lang="ro-RO" dirty="0" smtClean="0"/>
              <a:t>             </a:t>
            </a:r>
            <a:r>
              <a:rPr lang="ro-RO" sz="2200" b="1" dirty="0" smtClean="0"/>
              <a:t>OBIECTIVELE  LECȚIEI</a:t>
            </a:r>
            <a:endParaRPr lang="en-US" sz="2200" b="1" dirty="0"/>
          </a:p>
        </p:txBody>
      </p:sp>
      <p:sp>
        <p:nvSpPr>
          <p:cNvPr id="8" name="Content Placeholder 7"/>
          <p:cNvSpPr>
            <a:spLocks noGrp="1"/>
          </p:cNvSpPr>
          <p:nvPr>
            <p:ph idx="1"/>
          </p:nvPr>
        </p:nvSpPr>
        <p:spPr>
          <a:xfrm>
            <a:off x="677334" y="2160589"/>
            <a:ext cx="4634248" cy="3880773"/>
          </a:xfrm>
        </p:spPr>
        <p:txBody>
          <a:bodyPr>
            <a:normAutofit fontScale="92500" lnSpcReduction="20000"/>
          </a:bodyPr>
          <a:lstStyle/>
          <a:p>
            <a:pPr lvl="0"/>
            <a:r>
              <a:rPr lang="en-US" dirty="0"/>
              <a:t>1.Să </a:t>
            </a:r>
            <a:r>
              <a:rPr lang="en-US" dirty="0" err="1"/>
              <a:t>defineasca</a:t>
            </a:r>
            <a:r>
              <a:rPr lang="en-US" dirty="0"/>
              <a:t> </a:t>
            </a:r>
            <a:r>
              <a:rPr lang="en-US" dirty="0" err="1"/>
              <a:t>termenii</a:t>
            </a:r>
            <a:r>
              <a:rPr lang="en-US" dirty="0"/>
              <a:t> </a:t>
            </a:r>
            <a:r>
              <a:rPr lang="en-US" dirty="0" err="1"/>
              <a:t>istorici</a:t>
            </a:r>
            <a:r>
              <a:rPr lang="en-US" dirty="0"/>
              <a:t>: holocaust, </a:t>
            </a:r>
            <a:r>
              <a:rPr lang="en-US" dirty="0" err="1"/>
              <a:t>antisemitism</a:t>
            </a:r>
            <a:r>
              <a:rPr lang="en-US" dirty="0"/>
              <a:t>, </a:t>
            </a:r>
            <a:r>
              <a:rPr lang="en-US" dirty="0" err="1"/>
              <a:t>ghetou</a:t>
            </a:r>
            <a:r>
              <a:rPr lang="en-US" dirty="0"/>
              <a:t>, </a:t>
            </a:r>
            <a:r>
              <a:rPr lang="en-US" dirty="0" err="1"/>
              <a:t>lagăr</a:t>
            </a:r>
            <a:endParaRPr lang="en-US" dirty="0"/>
          </a:p>
          <a:p>
            <a:pPr lvl="0"/>
            <a:r>
              <a:rPr lang="en-US" dirty="0"/>
              <a:t>2.Să </a:t>
            </a:r>
            <a:r>
              <a:rPr lang="en-US" dirty="0" err="1"/>
              <a:t>înțeleagă</a:t>
            </a:r>
            <a:r>
              <a:rPr lang="en-US" dirty="0"/>
              <a:t> </a:t>
            </a:r>
            <a:r>
              <a:rPr lang="en-US" dirty="0" err="1"/>
              <a:t>etapele</a:t>
            </a:r>
            <a:r>
              <a:rPr lang="en-US" dirty="0"/>
              <a:t> </a:t>
            </a:r>
            <a:r>
              <a:rPr lang="en-US" dirty="0" err="1"/>
              <a:t>și</a:t>
            </a:r>
            <a:r>
              <a:rPr lang="en-US" dirty="0"/>
              <a:t> </a:t>
            </a:r>
            <a:r>
              <a:rPr lang="en-US" dirty="0" err="1"/>
              <a:t>momentele</a:t>
            </a:r>
            <a:r>
              <a:rPr lang="en-US" dirty="0"/>
              <a:t> </a:t>
            </a:r>
            <a:r>
              <a:rPr lang="en-US" dirty="0" err="1"/>
              <a:t>cruciale</a:t>
            </a:r>
            <a:r>
              <a:rPr lang="en-US" dirty="0"/>
              <a:t> care au </a:t>
            </a:r>
            <a:r>
              <a:rPr lang="en-US" dirty="0" err="1"/>
              <a:t>generat</a:t>
            </a:r>
            <a:r>
              <a:rPr lang="en-US" dirty="0"/>
              <a:t> </a:t>
            </a:r>
            <a:r>
              <a:rPr lang="en-US" dirty="0" err="1"/>
              <a:t>măsurile</a:t>
            </a:r>
            <a:r>
              <a:rPr lang="en-US" dirty="0"/>
              <a:t> </a:t>
            </a:r>
            <a:r>
              <a:rPr lang="en-US" dirty="0" err="1"/>
              <a:t>antisemite</a:t>
            </a:r>
            <a:r>
              <a:rPr lang="en-US" dirty="0"/>
              <a:t>.</a:t>
            </a:r>
          </a:p>
          <a:p>
            <a:pPr lvl="0"/>
            <a:r>
              <a:rPr lang="en-US" dirty="0"/>
              <a:t>3.Sa </a:t>
            </a:r>
            <a:r>
              <a:rPr lang="en-US" dirty="0" err="1"/>
              <a:t>empatizeze</a:t>
            </a:r>
            <a:r>
              <a:rPr lang="en-US" dirty="0"/>
              <a:t> cu </a:t>
            </a:r>
            <a:r>
              <a:rPr lang="en-US" dirty="0" err="1"/>
              <a:t>situația</a:t>
            </a:r>
            <a:r>
              <a:rPr lang="en-US" dirty="0"/>
              <a:t> </a:t>
            </a:r>
            <a:r>
              <a:rPr lang="en-US" dirty="0" err="1"/>
              <a:t>Annei</a:t>
            </a:r>
            <a:r>
              <a:rPr lang="en-US" dirty="0"/>
              <a:t> Frank.</a:t>
            </a:r>
          </a:p>
          <a:p>
            <a:pPr lvl="0"/>
            <a:r>
              <a:rPr lang="en-US" dirty="0"/>
              <a:t>4.Sa-și </a:t>
            </a:r>
            <a:r>
              <a:rPr lang="en-US" dirty="0" err="1"/>
              <a:t>insuseasca</a:t>
            </a:r>
            <a:r>
              <a:rPr lang="en-US" dirty="0"/>
              <a:t> </a:t>
            </a:r>
            <a:r>
              <a:rPr lang="en-US" dirty="0" err="1"/>
              <a:t>valori</a:t>
            </a:r>
            <a:r>
              <a:rPr lang="en-US" dirty="0"/>
              <a:t> </a:t>
            </a:r>
            <a:r>
              <a:rPr lang="en-US" dirty="0" err="1"/>
              <a:t>pozitive</a:t>
            </a:r>
            <a:r>
              <a:rPr lang="en-US" dirty="0"/>
              <a:t> de </a:t>
            </a:r>
            <a:r>
              <a:rPr lang="en-US" dirty="0" err="1"/>
              <a:t>acceptare</a:t>
            </a:r>
            <a:r>
              <a:rPr lang="en-US" dirty="0"/>
              <a:t>, </a:t>
            </a:r>
            <a:r>
              <a:rPr lang="en-US" dirty="0" err="1"/>
              <a:t>toleranță</a:t>
            </a:r>
            <a:r>
              <a:rPr lang="en-US" dirty="0"/>
              <a:t>, dialog intercultural.</a:t>
            </a:r>
          </a:p>
          <a:p>
            <a:pPr lvl="0"/>
            <a:r>
              <a:rPr lang="en-US" dirty="0"/>
              <a:t>6.Sa </a:t>
            </a:r>
            <a:r>
              <a:rPr lang="en-US" dirty="0" err="1"/>
              <a:t>emită</a:t>
            </a:r>
            <a:r>
              <a:rPr lang="en-US" dirty="0"/>
              <a:t> </a:t>
            </a:r>
            <a:r>
              <a:rPr lang="en-US" dirty="0" err="1"/>
              <a:t>judecăți</a:t>
            </a:r>
            <a:r>
              <a:rPr lang="en-US" dirty="0"/>
              <a:t> de </a:t>
            </a:r>
            <a:r>
              <a:rPr lang="en-US" dirty="0" err="1"/>
              <a:t>valoare</a:t>
            </a:r>
            <a:r>
              <a:rPr lang="en-US" dirty="0"/>
              <a:t> care au la </a:t>
            </a:r>
            <a:r>
              <a:rPr lang="en-US" dirty="0" err="1"/>
              <a:t>bază</a:t>
            </a:r>
            <a:r>
              <a:rPr lang="en-US" dirty="0"/>
              <a:t> </a:t>
            </a:r>
            <a:r>
              <a:rPr lang="en-US" dirty="0" err="1"/>
              <a:t>respectarea</a:t>
            </a:r>
            <a:r>
              <a:rPr lang="en-US" dirty="0"/>
              <a:t> </a:t>
            </a:r>
            <a:r>
              <a:rPr lang="en-US" dirty="0" err="1"/>
              <a:t>demnității</a:t>
            </a:r>
            <a:r>
              <a:rPr lang="en-US" dirty="0"/>
              <a:t> </a:t>
            </a:r>
            <a:r>
              <a:rPr lang="en-US" dirty="0" err="1"/>
              <a:t>umane</a:t>
            </a:r>
            <a:r>
              <a:rPr lang="en-US" dirty="0"/>
              <a:t>.</a:t>
            </a:r>
          </a:p>
          <a:p>
            <a:endParaRPr lang="en-US" dirty="0"/>
          </a:p>
        </p:txBody>
      </p:sp>
      <p:sp>
        <p:nvSpPr>
          <p:cNvPr id="4" name="Content Placeholder 2"/>
          <p:cNvSpPr txBox="1">
            <a:spLocks/>
          </p:cNvSpPr>
          <p:nvPr/>
        </p:nvSpPr>
        <p:spPr>
          <a:xfrm>
            <a:off x="5311582" y="2160588"/>
            <a:ext cx="4074970"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p:txBody>
      </p:sp>
      <p:sp>
        <p:nvSpPr>
          <p:cNvPr id="5" name="Content Placeholder 2"/>
          <p:cNvSpPr txBox="1">
            <a:spLocks/>
          </p:cNvSpPr>
          <p:nvPr/>
        </p:nvSpPr>
        <p:spPr>
          <a:xfrm>
            <a:off x="4752304" y="2160587"/>
            <a:ext cx="4074970"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endParaRPr lang="en-US" dirty="0"/>
          </a:p>
        </p:txBody>
      </p:sp>
      <p:sp>
        <p:nvSpPr>
          <p:cNvPr id="6" name="Rectangle 5"/>
          <p:cNvSpPr/>
          <p:nvPr/>
        </p:nvSpPr>
        <p:spPr>
          <a:xfrm>
            <a:off x="5870860" y="2302253"/>
            <a:ext cx="4656666" cy="2308324"/>
          </a:xfrm>
          <a:prstGeom prst="rect">
            <a:avLst/>
          </a:prstGeom>
        </p:spPr>
        <p:txBody>
          <a:bodyPr wrap="square">
            <a:spAutoFit/>
          </a:bodyPr>
          <a:lstStyle/>
          <a:p>
            <a:pPr>
              <a:spcAft>
                <a:spcPts val="0"/>
              </a:spcAft>
            </a:pPr>
            <a:r>
              <a:rPr lang="ro-RO" b="1" dirty="0">
                <a:latin typeface="Times New Roman" panose="02020603050405020304" pitchFamily="18" charset="0"/>
                <a:ea typeface="Times New Roman" panose="02020603050405020304" pitchFamily="18" charset="0"/>
              </a:rPr>
              <a:t>1.2.</a:t>
            </a:r>
            <a:r>
              <a:rPr lang="ro-RO" dirty="0">
                <a:latin typeface="Times New Roman" panose="02020603050405020304" pitchFamily="18" charset="0"/>
                <a:ea typeface="Times New Roman" panose="02020603050405020304" pitchFamily="18" charset="0"/>
              </a:rPr>
              <a:t> Compararea faptelor/proceselor istorice din perspectivă temporală și </a:t>
            </a:r>
            <a:r>
              <a:rPr lang="ro-RO" dirty="0" smtClean="0">
                <a:latin typeface="Times New Roman" panose="02020603050405020304" pitchFamily="18" charset="0"/>
                <a:ea typeface="Times New Roman" panose="02020603050405020304" pitchFamily="18" charset="0"/>
              </a:rPr>
              <a:t>spațială.</a:t>
            </a:r>
            <a:endParaRPr lang="en-US" sz="2000" dirty="0">
              <a:latin typeface="Times New Roman" panose="02020603050405020304" pitchFamily="18" charset="0"/>
              <a:ea typeface="Times New Roman" panose="02020603050405020304" pitchFamily="18" charset="0"/>
            </a:endParaRPr>
          </a:p>
          <a:p>
            <a:pPr>
              <a:spcAft>
                <a:spcPts val="0"/>
              </a:spcAft>
            </a:pPr>
            <a:r>
              <a:rPr lang="ro-RO" b="1" dirty="0">
                <a:latin typeface="Times New Roman" panose="02020603050405020304" pitchFamily="18" charset="0"/>
                <a:ea typeface="Times New Roman" panose="02020603050405020304" pitchFamily="18" charset="0"/>
              </a:rPr>
              <a:t>3.1</a:t>
            </a:r>
            <a:r>
              <a:rPr lang="ro-RO" dirty="0">
                <a:latin typeface="Times New Roman" panose="02020603050405020304" pitchFamily="18" charset="0"/>
                <a:ea typeface="Times New Roman" panose="02020603050405020304" pitchFamily="18" charset="0"/>
              </a:rPr>
              <a:t>. Determinarea relațiilor dintre personalitățile și grupurile umane în desfășurarea faptelor </a:t>
            </a:r>
            <a:r>
              <a:rPr lang="ro-RO" dirty="0" smtClean="0">
                <a:latin typeface="Times New Roman" panose="02020603050405020304" pitchFamily="18" charset="0"/>
                <a:ea typeface="Times New Roman" panose="02020603050405020304" pitchFamily="18" charset="0"/>
              </a:rPr>
              <a:t>istorice.</a:t>
            </a:r>
            <a:endParaRPr lang="en-US" sz="2000" dirty="0">
              <a:latin typeface="Times New Roman" panose="02020603050405020304" pitchFamily="18" charset="0"/>
              <a:ea typeface="Times New Roman" panose="02020603050405020304" pitchFamily="18" charset="0"/>
            </a:endParaRPr>
          </a:p>
          <a:p>
            <a:pPr>
              <a:spcAft>
                <a:spcPts val="0"/>
              </a:spcAft>
            </a:pPr>
            <a:r>
              <a:rPr lang="ro-RO" b="1" dirty="0">
                <a:latin typeface="Times New Roman" panose="02020603050405020304" pitchFamily="18" charset="0"/>
                <a:ea typeface="Times New Roman" panose="02020603050405020304" pitchFamily="18" charset="0"/>
              </a:rPr>
              <a:t>4.1</a:t>
            </a:r>
            <a:r>
              <a:rPr lang="ro-RO" dirty="0">
                <a:latin typeface="Times New Roman" panose="02020603050405020304" pitchFamily="18" charset="0"/>
                <a:ea typeface="Times New Roman" panose="02020603050405020304" pitchFamily="18" charset="0"/>
              </a:rPr>
              <a:t>. Realizarea unor proiecte individuale sau de grup prin utilizarea</a:t>
            </a:r>
            <a:endParaRPr lang="en-US" sz="2000" dirty="0">
              <a:latin typeface="Times New Roman" panose="02020603050405020304" pitchFamily="18" charset="0"/>
              <a:ea typeface="Times New Roman" panose="02020603050405020304" pitchFamily="18" charset="0"/>
            </a:endParaRPr>
          </a:p>
          <a:p>
            <a:r>
              <a:rPr lang="ro-RO" dirty="0">
                <a:latin typeface="Times New Roman" panose="02020603050405020304" pitchFamily="18" charset="0"/>
                <a:ea typeface="Times New Roman" panose="02020603050405020304" pitchFamily="18" charset="0"/>
              </a:rPr>
              <a:t>resurselor </a:t>
            </a:r>
            <a:r>
              <a:rPr lang="ro-RO" dirty="0" smtClean="0">
                <a:latin typeface="Times New Roman" panose="02020603050405020304" pitchFamily="18" charset="0"/>
                <a:ea typeface="Times New Roman" panose="02020603050405020304" pitchFamily="18" charset="0"/>
              </a:rPr>
              <a:t>multimedia.</a:t>
            </a:r>
            <a:endParaRPr lang="en-US" dirty="0"/>
          </a:p>
        </p:txBody>
      </p:sp>
      <p:sp>
        <p:nvSpPr>
          <p:cNvPr id="7" name="Title 1"/>
          <p:cNvSpPr txBox="1">
            <a:spLocks/>
          </p:cNvSpPr>
          <p:nvPr/>
        </p:nvSpPr>
        <p:spPr>
          <a:xfrm>
            <a:off x="6529590" y="1060361"/>
            <a:ext cx="2485621" cy="832834"/>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RO" dirty="0" smtClean="0"/>
              <a:t>            </a:t>
            </a:r>
            <a:r>
              <a:rPr lang="ro-RO" sz="3000" b="1" dirty="0" smtClean="0"/>
              <a:t>COMPETENȚE SPECIFICE</a:t>
            </a:r>
            <a:endParaRPr lang="en-US" sz="3000" b="1" dirty="0"/>
          </a:p>
        </p:txBody>
      </p:sp>
    </p:spTree>
    <p:extLst>
      <p:ext uri="{BB962C8B-B14F-4D97-AF65-F5344CB8AC3E}">
        <p14:creationId xmlns:p14="http://schemas.microsoft.com/office/powerpoint/2010/main" val="204679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309" y="323262"/>
            <a:ext cx="8596668" cy="1320800"/>
          </a:xfrm>
        </p:spPr>
        <p:txBody>
          <a:bodyPr/>
          <a:lstStyle/>
          <a:p>
            <a:r>
              <a:rPr lang="ro-RO" dirty="0" smtClean="0"/>
              <a:t>                  TITLUL LECȚIEI</a:t>
            </a:r>
            <a:br>
              <a:rPr lang="ro-RO" dirty="0" smtClean="0"/>
            </a:br>
            <a:endParaRPr lang="en-US" dirty="0"/>
          </a:p>
        </p:txBody>
      </p:sp>
      <p:sp>
        <p:nvSpPr>
          <p:cNvPr id="12" name="Content Placeholder 2"/>
          <p:cNvSpPr>
            <a:spLocks noGrp="1"/>
          </p:cNvSpPr>
          <p:nvPr>
            <p:ph idx="1"/>
          </p:nvPr>
        </p:nvSpPr>
        <p:spPr>
          <a:xfrm>
            <a:off x="4164228" y="2304461"/>
            <a:ext cx="7256052" cy="3789450"/>
          </a:xfrm>
        </p:spPr>
        <p:txBody>
          <a:bodyPr>
            <a:normAutofit fontScale="92500" lnSpcReduction="20000"/>
          </a:bodyPr>
          <a:lstStyle/>
          <a:p>
            <a:r>
              <a:rPr lang="ro-RO" dirty="0" smtClean="0">
                <a:solidFill>
                  <a:srgbClr val="FF0000"/>
                </a:solidFill>
              </a:rPr>
              <a:t>Antisemitism</a:t>
            </a:r>
            <a:r>
              <a:rPr lang="ro-RO" dirty="0" smtClean="0"/>
              <a:t>- doctrină cosolidată la sfârșitul secolului al XIX-lea, ce proclamă inegalitatea rasei umane și inferioritatea rasei semite, în special a evreilor, comportament ostil față de evrei</a:t>
            </a:r>
          </a:p>
          <a:p>
            <a:r>
              <a:rPr lang="ro-RO" dirty="0" smtClean="0">
                <a:solidFill>
                  <a:srgbClr val="FF0000"/>
                </a:solidFill>
              </a:rPr>
              <a:t>Etnocid</a:t>
            </a:r>
            <a:r>
              <a:rPr lang="ro-RO" dirty="0" smtClean="0"/>
              <a:t>- distrugerea unui grup etnic în plan cultural</a:t>
            </a:r>
          </a:p>
          <a:p>
            <a:r>
              <a:rPr lang="ro-RO" dirty="0" smtClean="0">
                <a:solidFill>
                  <a:srgbClr val="FF0000"/>
                </a:solidFill>
              </a:rPr>
              <a:t>Ghetou</a:t>
            </a:r>
            <a:r>
              <a:rPr lang="ro-RO" dirty="0" smtClean="0"/>
              <a:t>- cartier realizat de obicei în partea cea mai veche și dărăpănată a orașelor, lipsite de strazi pavate, lumină, în care erau constrânți să trăiască evreii începând cu anii 1940.</a:t>
            </a:r>
          </a:p>
          <a:p>
            <a:r>
              <a:rPr lang="ro-RO" dirty="0" smtClean="0">
                <a:solidFill>
                  <a:srgbClr val="FF0000"/>
                </a:solidFill>
              </a:rPr>
              <a:t>Lagăr</a:t>
            </a:r>
            <a:r>
              <a:rPr lang="ro-RO" dirty="0" smtClean="0"/>
              <a:t>- locație construită pe teritoriul Germaniei naziste folosit pentru exterminarea evreilor și țiganilor (lagăre de exterminare), locație în care erau închiți prizonierii de război sau persoanelel considerate ostile regimuluii (lagăr de concentrare) </a:t>
            </a:r>
            <a:endParaRPr lang="en-US" dirty="0"/>
          </a:p>
        </p:txBody>
      </p:sp>
      <p:sp>
        <p:nvSpPr>
          <p:cNvPr id="6" name="Vertical Scroll 5"/>
          <p:cNvSpPr/>
          <p:nvPr/>
        </p:nvSpPr>
        <p:spPr>
          <a:xfrm>
            <a:off x="298599" y="1730585"/>
            <a:ext cx="4023456" cy="4519301"/>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dirty="0" smtClean="0">
                <a:solidFill>
                  <a:srgbClr val="FF0000"/>
                </a:solidFill>
              </a:rPr>
              <a:t>1. DEFINIȚIE</a:t>
            </a:r>
          </a:p>
          <a:p>
            <a:pPr algn="ctr"/>
            <a:r>
              <a:rPr lang="ro-RO" dirty="0" smtClean="0">
                <a:solidFill>
                  <a:srgbClr val="FF0000"/>
                </a:solidFill>
              </a:rPr>
              <a:t>Holocaust</a:t>
            </a:r>
            <a:r>
              <a:rPr lang="ro-RO" dirty="0" smtClean="0"/>
              <a:t>- </a:t>
            </a:r>
            <a:r>
              <a:rPr lang="ro-RO" dirty="0"/>
              <a:t>cuvânt ebraic de origine greacă ce înseamnă sacrificiu, ansamblul genocidurilor și crimelor comise de nazițti și aliații acestoraîmpotriva mai multor vcategorii de victime: evrei. Țigani, alienați mintal, opozanți politici și religiosi, dar și împotriva </a:t>
            </a:r>
            <a:r>
              <a:rPr lang="ro-RO" dirty="0" smtClean="0"/>
              <a:t>elitei </a:t>
            </a:r>
            <a:r>
              <a:rPr lang="ro-RO" dirty="0"/>
              <a:t>poloneze și a prizonierilor de </a:t>
            </a:r>
            <a:r>
              <a:rPr lang="ro-RO" dirty="0" smtClean="0"/>
              <a:t>război.</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031" y="1029287"/>
            <a:ext cx="2702418" cy="732857"/>
          </a:xfrm>
          <a:prstGeom prst="rect">
            <a:avLst/>
          </a:prstGeom>
        </p:spPr>
      </p:pic>
      <p:sp>
        <p:nvSpPr>
          <p:cNvPr id="9" name="Rectangle 8"/>
          <p:cNvSpPr/>
          <p:nvPr/>
        </p:nvSpPr>
        <p:spPr>
          <a:xfrm>
            <a:off x="6788039" y="1716520"/>
            <a:ext cx="2742327" cy="646331"/>
          </a:xfrm>
          <a:prstGeom prst="rect">
            <a:avLst/>
          </a:prstGeom>
        </p:spPr>
        <p:txBody>
          <a:bodyPr wrap="square">
            <a:spAutoFit/>
          </a:bodyPr>
          <a:lstStyle/>
          <a:p>
            <a:pPr algn="ctr"/>
            <a:r>
              <a:rPr lang="ro-RO" b="1" dirty="0" smtClean="0">
                <a:latin typeface="Times New Roman" panose="02020603050405020304" pitchFamily="18" charset="0"/>
                <a:cs typeface="Times New Roman" panose="02020603050405020304" pitchFamily="18" charset="0"/>
              </a:rPr>
              <a:t>2. DICȚIONAR DE TERMENI</a:t>
            </a:r>
            <a:endParaRPr lang="en-US" b="1"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413317" y="318978"/>
            <a:ext cx="2485621" cy="83283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RO" dirty="0" smtClean="0"/>
              <a:t>            </a:t>
            </a:r>
            <a:endParaRPr lang="en-US" sz="3000" dirty="0"/>
          </a:p>
        </p:txBody>
      </p:sp>
      <p:sp>
        <p:nvSpPr>
          <p:cNvPr id="14" name="Title 1"/>
          <p:cNvSpPr txBox="1">
            <a:spLocks/>
          </p:cNvSpPr>
          <p:nvPr/>
        </p:nvSpPr>
        <p:spPr>
          <a:xfrm>
            <a:off x="191333" y="355808"/>
            <a:ext cx="2929587" cy="832834"/>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RO" dirty="0" smtClean="0"/>
              <a:t>   </a:t>
            </a:r>
            <a:r>
              <a:rPr lang="ro-RO" sz="3000" b="1" dirty="0" smtClean="0">
                <a:solidFill>
                  <a:schemeClr val="tx1"/>
                </a:solidFill>
              </a:rPr>
              <a:t>Unitatea de învățare: Lumea în război</a:t>
            </a:r>
            <a:endParaRPr lang="en-US" sz="3000" b="1" dirty="0">
              <a:solidFill>
                <a:schemeClr val="tx1"/>
              </a:solidFill>
            </a:endParaRPr>
          </a:p>
        </p:txBody>
      </p:sp>
      <p:sp>
        <p:nvSpPr>
          <p:cNvPr id="15" name="Title 1"/>
          <p:cNvSpPr txBox="1">
            <a:spLocks/>
          </p:cNvSpPr>
          <p:nvPr/>
        </p:nvSpPr>
        <p:spPr>
          <a:xfrm>
            <a:off x="2577460" y="1029287"/>
            <a:ext cx="2929587" cy="832834"/>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RO" dirty="0" smtClean="0"/>
              <a:t>   </a:t>
            </a:r>
            <a:r>
              <a:rPr lang="ro-RO" sz="3000" b="1" dirty="0" smtClean="0">
                <a:solidFill>
                  <a:schemeClr val="tx1"/>
                </a:solidFill>
              </a:rPr>
              <a:t>Studiu de caz:</a:t>
            </a:r>
            <a:endParaRPr lang="en-US" sz="3000" b="1" dirty="0">
              <a:solidFill>
                <a:schemeClr val="tx1"/>
              </a:solidFill>
            </a:endParaRPr>
          </a:p>
        </p:txBody>
      </p:sp>
    </p:spTree>
    <p:extLst>
      <p:ext uri="{BB962C8B-B14F-4D97-AF65-F5344CB8AC3E}">
        <p14:creationId xmlns:p14="http://schemas.microsoft.com/office/powerpoint/2010/main" val="281620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762880" cy="922986"/>
          </a:xfrm>
        </p:spPr>
        <p:txBody>
          <a:bodyPr>
            <a:normAutofit fontScale="90000"/>
          </a:bodyPr>
          <a:lstStyle/>
          <a:p>
            <a:pPr algn="ctr"/>
            <a:r>
              <a:rPr lang="ro-RO" dirty="0" smtClean="0"/>
              <a:t> </a:t>
            </a:r>
            <a:r>
              <a:rPr lang="ro-RO" sz="2400" b="1" dirty="0" smtClean="0">
                <a:latin typeface="Times New Roman" panose="02020603050405020304" pitchFamily="18" charset="0"/>
                <a:cs typeface="Times New Roman" panose="02020603050405020304" pitchFamily="18" charset="0"/>
              </a:rPr>
              <a:t>ETAPELE, MOMENTELE CRUCIALE ȘI DECIZIILE CHEIE ÎN DERULAREA GENOCIDULUI</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677334" y="1918952"/>
          <a:ext cx="9728268" cy="4290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7514" y="2300144"/>
            <a:ext cx="2009105" cy="1704572"/>
          </a:xfrm>
          <a:prstGeom prst="rect">
            <a:avLst/>
          </a:prstGeom>
        </p:spPr>
      </p:pic>
      <p:sp>
        <p:nvSpPr>
          <p:cNvPr id="3" name="Rectangle 2"/>
          <p:cNvSpPr/>
          <p:nvPr/>
        </p:nvSpPr>
        <p:spPr>
          <a:xfrm>
            <a:off x="9732135" y="4094869"/>
            <a:ext cx="2459865" cy="2031325"/>
          </a:xfrm>
          <a:prstGeom prst="rect">
            <a:avLst/>
          </a:prstGeom>
        </p:spPr>
        <p:txBody>
          <a:bodyPr wrap="square">
            <a:spAutoFit/>
          </a:bodyPr>
          <a:lstStyle/>
          <a:p>
            <a:r>
              <a:rPr lang="en-US" dirty="0" err="1">
                <a:latin typeface="Arial" panose="020B0604020202020204" pitchFamily="34" charset="0"/>
              </a:rPr>
              <a:t>Copie</a:t>
            </a:r>
            <a:r>
              <a:rPr lang="en-US" dirty="0">
                <a:latin typeface="Arial" panose="020B0604020202020204" pitchFamily="34" charset="0"/>
              </a:rPr>
              <a:t> a </a:t>
            </a:r>
            <a:r>
              <a:rPr lang="en-US" dirty="0" err="1">
                <a:latin typeface="Arial" panose="020B0604020202020204" pitchFamily="34" charset="0"/>
              </a:rPr>
              <a:t>minutei</a:t>
            </a:r>
            <a:r>
              <a:rPr lang="en-US" dirty="0">
                <a:latin typeface="Arial" panose="020B0604020202020204" pitchFamily="34" charset="0"/>
              </a:rPr>
              <a:t> </a:t>
            </a:r>
            <a:r>
              <a:rPr lang="en-US" dirty="0" err="1">
                <a:latin typeface="Arial" panose="020B0604020202020204" pitchFamily="34" charset="0"/>
                <a:hlinkClick r:id="rId8" tooltip="Conferința de la Wannsee"/>
              </a:rPr>
              <a:t>Conferinței</a:t>
            </a:r>
            <a:r>
              <a:rPr lang="en-US" dirty="0">
                <a:latin typeface="Arial" panose="020B0604020202020204" pitchFamily="34" charset="0"/>
                <a:hlinkClick r:id="rId8" tooltip="Conferința de la Wannsee"/>
              </a:rPr>
              <a:t> de la </a:t>
            </a:r>
            <a:r>
              <a:rPr lang="en-US" dirty="0" err="1">
                <a:latin typeface="Arial" panose="020B0604020202020204" pitchFamily="34" charset="0"/>
                <a:hlinkClick r:id="rId8" tooltip="Conferința de la Wannsee"/>
              </a:rPr>
              <a:t>Wannsee</a:t>
            </a:r>
            <a:r>
              <a:rPr lang="en-US" dirty="0">
                <a:latin typeface="Arial" panose="020B0604020202020204" pitchFamily="34" charset="0"/>
              </a:rPr>
              <a:t>; </a:t>
            </a:r>
            <a:r>
              <a:rPr lang="en-US" dirty="0" err="1">
                <a:latin typeface="Arial" panose="020B0604020202020204" pitchFamily="34" charset="0"/>
              </a:rPr>
              <a:t>această</a:t>
            </a:r>
            <a:r>
              <a:rPr lang="en-US" dirty="0">
                <a:latin typeface="Arial" panose="020B0604020202020204" pitchFamily="34" charset="0"/>
              </a:rPr>
              <a:t> </a:t>
            </a:r>
            <a:r>
              <a:rPr lang="en-US" dirty="0" err="1">
                <a:latin typeface="Arial" panose="020B0604020202020204" pitchFamily="34" charset="0"/>
              </a:rPr>
              <a:t>pagină</a:t>
            </a:r>
            <a:r>
              <a:rPr lang="en-US" dirty="0">
                <a:latin typeface="Arial" panose="020B0604020202020204" pitchFamily="34" charset="0"/>
              </a:rPr>
              <a:t> </a:t>
            </a:r>
            <a:r>
              <a:rPr lang="en-US" dirty="0" err="1">
                <a:latin typeface="Arial" panose="020B0604020202020204" pitchFamily="34" charset="0"/>
              </a:rPr>
              <a:t>listează</a:t>
            </a:r>
            <a:r>
              <a:rPr lang="en-US" dirty="0">
                <a:latin typeface="Arial" panose="020B0604020202020204" pitchFamily="34" charset="0"/>
              </a:rPr>
              <a:t> </a:t>
            </a:r>
            <a:r>
              <a:rPr lang="en-US" dirty="0" err="1">
                <a:latin typeface="Arial" panose="020B0604020202020204" pitchFamily="34" charset="0"/>
              </a:rPr>
              <a:t>numărul</a:t>
            </a:r>
            <a:r>
              <a:rPr lang="en-US" dirty="0">
                <a:latin typeface="Arial" panose="020B0604020202020204" pitchFamily="34" charset="0"/>
              </a:rPr>
              <a:t> de </a:t>
            </a:r>
            <a:r>
              <a:rPr lang="en-US" dirty="0" err="1">
                <a:latin typeface="Arial" panose="020B0604020202020204" pitchFamily="34" charset="0"/>
              </a:rPr>
              <a:t>evrei</a:t>
            </a:r>
            <a:r>
              <a:rPr lang="en-US" dirty="0">
                <a:latin typeface="Arial" panose="020B0604020202020204" pitchFamily="34" charset="0"/>
              </a:rPr>
              <a:t> din </a:t>
            </a:r>
            <a:r>
              <a:rPr lang="en-US" dirty="0" err="1">
                <a:latin typeface="Arial" panose="020B0604020202020204" pitchFamily="34" charset="0"/>
              </a:rPr>
              <a:t>fiecare</a:t>
            </a:r>
            <a:r>
              <a:rPr lang="en-US" dirty="0">
                <a:latin typeface="Arial" panose="020B0604020202020204" pitchFamily="34" charset="0"/>
              </a:rPr>
              <a:t> </a:t>
            </a:r>
            <a:r>
              <a:rPr lang="en-US" dirty="0" err="1">
                <a:latin typeface="Arial" panose="020B0604020202020204" pitchFamily="34" charset="0"/>
              </a:rPr>
              <a:t>țară</a:t>
            </a:r>
            <a:r>
              <a:rPr lang="en-US" dirty="0">
                <a:latin typeface="Arial" panose="020B0604020202020204" pitchFamily="34" charset="0"/>
              </a:rPr>
              <a:t> </a:t>
            </a:r>
            <a:r>
              <a:rPr lang="en-US" dirty="0" err="1">
                <a:latin typeface="Arial" panose="020B0604020202020204" pitchFamily="34" charset="0"/>
              </a:rPr>
              <a:t>europeană</a:t>
            </a:r>
            <a:r>
              <a:rPr lang="en-US" dirty="0">
                <a:solidFill>
                  <a:srgbClr val="202122"/>
                </a:solidFill>
                <a:latin typeface="Arial" panose="020B0604020202020204" pitchFamily="34" charset="0"/>
              </a:rPr>
              <a:t>.</a:t>
            </a:r>
            <a:endParaRPr lang="en-US"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0313" y="5519813"/>
            <a:ext cx="2767912" cy="825322"/>
          </a:xfrm>
          <a:prstGeom prst="rect">
            <a:avLst/>
          </a:prstGeom>
        </p:spPr>
      </p:pic>
    </p:spTree>
    <p:extLst>
      <p:ext uri="{BB962C8B-B14F-4D97-AF65-F5344CB8AC3E}">
        <p14:creationId xmlns:p14="http://schemas.microsoft.com/office/powerpoint/2010/main" val="3659752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bwMode="auto">
          <a:prstGeom prst="rect">
            <a:avLst/>
          </a:prstGeom>
          <a:noFill/>
          <a:ln w="9525">
            <a:noFill/>
            <a:miter lim="800000"/>
            <a:headEnd/>
            <a:tailEnd/>
          </a:ln>
          <a:effectLst/>
        </p:spPr>
        <p:txBody>
          <a:bodyPr anchor="ctr" anchorCtr="1"/>
          <a:lstStyle/>
          <a:p>
            <a:pPr algn="ctr" eaLnBrk="1" hangingPunct="1">
              <a:defRPr/>
            </a:pPr>
            <a:r>
              <a:rPr lang="en-US" sz="4000" kern="0" dirty="0" err="1">
                <a:solidFill>
                  <a:schemeClr val="accent2">
                    <a:lumMod val="75000"/>
                  </a:schemeClr>
                </a:solidFill>
                <a:effectLst>
                  <a:outerShdw blurRad="38100" dist="38100" dir="2700000" algn="tl">
                    <a:srgbClr val="000000"/>
                  </a:outerShdw>
                </a:effectLst>
                <a:latin typeface="+mj-lt"/>
                <a:ea typeface="+mj-ea"/>
                <a:cs typeface="+mj-cs"/>
              </a:rPr>
              <a:t>Categorii</a:t>
            </a:r>
            <a:r>
              <a:rPr lang="en-US" sz="4000" kern="0" dirty="0">
                <a:solidFill>
                  <a:schemeClr val="accent2">
                    <a:lumMod val="75000"/>
                  </a:schemeClr>
                </a:solidFill>
                <a:effectLst>
                  <a:outerShdw blurRad="38100" dist="38100" dir="2700000" algn="tl">
                    <a:srgbClr val="000000"/>
                  </a:outerShdw>
                </a:effectLst>
                <a:latin typeface="+mj-lt"/>
                <a:ea typeface="+mj-ea"/>
                <a:cs typeface="+mj-cs"/>
              </a:rPr>
              <a:t> de </a:t>
            </a:r>
            <a:r>
              <a:rPr lang="en-US" sz="4000" kern="0" dirty="0" err="1">
                <a:solidFill>
                  <a:schemeClr val="accent2">
                    <a:lumMod val="75000"/>
                  </a:schemeClr>
                </a:solidFill>
                <a:effectLst>
                  <a:outerShdw blurRad="38100" dist="38100" dir="2700000" algn="tl">
                    <a:srgbClr val="000000"/>
                  </a:outerShdw>
                </a:effectLst>
                <a:latin typeface="+mj-lt"/>
                <a:ea typeface="+mj-ea"/>
                <a:cs typeface="+mj-cs"/>
              </a:rPr>
              <a:t>victime</a:t>
            </a:r>
            <a:r>
              <a:rPr lang="en-US" sz="4000" kern="0" dirty="0">
                <a:solidFill>
                  <a:schemeClr val="accent2">
                    <a:lumMod val="75000"/>
                  </a:schemeClr>
                </a:solidFill>
                <a:effectLst>
                  <a:outerShdw blurRad="38100" dist="38100" dir="2700000" algn="tl">
                    <a:srgbClr val="000000"/>
                  </a:outerShdw>
                </a:effectLst>
                <a:latin typeface="+mj-lt"/>
                <a:ea typeface="+mj-ea"/>
                <a:cs typeface="+mj-cs"/>
              </a:rPr>
              <a:t> ale </a:t>
            </a:r>
            <a:r>
              <a:rPr lang="en-US" sz="4000" kern="0" dirty="0" err="1">
                <a:solidFill>
                  <a:schemeClr val="accent2">
                    <a:lumMod val="75000"/>
                  </a:schemeClr>
                </a:solidFill>
                <a:effectLst>
                  <a:outerShdw blurRad="38100" dist="38100" dir="2700000" algn="tl">
                    <a:srgbClr val="000000"/>
                  </a:outerShdw>
                </a:effectLst>
                <a:latin typeface="+mj-lt"/>
                <a:ea typeface="+mj-ea"/>
                <a:cs typeface="+mj-cs"/>
              </a:rPr>
              <a:t>Holocaustului</a:t>
            </a:r>
            <a:endParaRPr lang="en-US" sz="4000" kern="0" dirty="0">
              <a:solidFill>
                <a:schemeClr val="accent2">
                  <a:lumMod val="75000"/>
                </a:schemeClr>
              </a:solidFill>
              <a:effectLst>
                <a:outerShdw blurRad="38100" dist="38100" dir="2700000" algn="tl">
                  <a:srgbClr val="000000"/>
                </a:outerShdw>
              </a:effectLst>
              <a:latin typeface="+mj-lt"/>
              <a:ea typeface="+mj-ea"/>
              <a:cs typeface="+mj-cs"/>
            </a:endParaRPr>
          </a:p>
        </p:txBody>
      </p:sp>
      <p:sp>
        <p:nvSpPr>
          <p:cNvPr id="4" name="Rectangle 3"/>
          <p:cNvSpPr txBox="1">
            <a:spLocks noGrp="1" noChangeArrowheads="1"/>
          </p:cNvSpPr>
          <p:nvPr>
            <p:ph idx="1"/>
          </p:nvPr>
        </p:nvSpPr>
        <p:spPr bwMode="auto">
          <a:prstGeom prst="rect">
            <a:avLst/>
          </a:prstGeom>
          <a:noFill/>
          <a:ln w="9525">
            <a:noFill/>
            <a:miter lim="800000"/>
            <a:headEnd/>
            <a:tailEnd/>
          </a:ln>
          <a:effectLst/>
        </p:spPr>
        <p:txBody>
          <a:bodyPr>
            <a:normAutofit/>
          </a:bodyPr>
          <a:lstStyle/>
          <a:p>
            <a:pPr eaLnBrk="1" hangingPunct="1">
              <a:lnSpc>
                <a:spcPct val="90000"/>
              </a:lnSpc>
              <a:spcBef>
                <a:spcPct val="20000"/>
              </a:spcBef>
              <a:buClr>
                <a:schemeClr val="hlink"/>
              </a:buClr>
              <a:buSzPct val="75000"/>
              <a:buFont typeface="Wingdings" pitchFamily="2" charset="2"/>
              <a:buNone/>
              <a:defRPr/>
            </a:pPr>
            <a:r>
              <a:rPr lang="en-US" sz="2400" kern="0" dirty="0">
                <a:effectLst>
                  <a:outerShdw blurRad="38100" dist="38100" dir="2700000" algn="tl">
                    <a:srgbClr val="000000"/>
                  </a:outerShdw>
                </a:effectLst>
                <a:latin typeface="+mn-lt"/>
                <a:cs typeface="+mn-cs"/>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Evreii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nu au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fost</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singurele</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victime</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ale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naziştilor</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în</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timpul</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celui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de-al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doilea</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război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mondial</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hlink"/>
              </a:buClr>
              <a:buSzPct val="75000"/>
              <a:buFont typeface="Wingdings" pitchFamily="2" charset="2"/>
              <a:buNone/>
              <a:defRPr/>
            </a:pP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Naziştii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au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încarcerat</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şi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omorât</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hlink"/>
              </a:buClr>
              <a:buSzPct val="75000"/>
              <a:buFont typeface="Wingdings" panose="05000000000000000000" pitchFamily="2" charset="2"/>
              <a:buChar char="q"/>
              <a:defRPr/>
            </a:pP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oameni</a:t>
            </a:r>
            <a:r>
              <a:rPr lang="en-US" sz="2800" kern="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care se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împotriveau</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regimului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lor</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pe</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motive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ideologice</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hlink"/>
              </a:buClr>
              <a:buSzPct val="75000"/>
              <a:buFont typeface="Wingdings" panose="05000000000000000000" pitchFamily="2" charset="2"/>
              <a:buChar char="q"/>
              <a:defRPr/>
            </a:pP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romi</a:t>
            </a:r>
            <a:r>
              <a:rPr lang="en-US" sz="2800" kern="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hlink"/>
              </a:buClr>
              <a:buSzPct val="75000"/>
              <a:buFont typeface="Wingdings" panose="05000000000000000000" pitchFamily="2" charset="2"/>
              <a:buChar char="q"/>
              <a:defRPr/>
            </a:pP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germani</a:t>
            </a:r>
            <a:r>
              <a:rPr lang="en-US" sz="2800" kern="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care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prezentau</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un handicap mental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sau</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fizic</a:t>
            </a:r>
            <a:r>
              <a:rPr lang="en-US" sz="2800" kern="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endPar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eaLnBrk="1" hangingPunct="1">
              <a:lnSpc>
                <a:spcPct val="90000"/>
              </a:lnSpc>
              <a:spcBef>
                <a:spcPct val="20000"/>
              </a:spcBef>
              <a:buClr>
                <a:schemeClr val="hlink"/>
              </a:buClr>
              <a:buSzPct val="75000"/>
              <a:buFont typeface="Wingdings" panose="05000000000000000000" pitchFamily="2" charset="2"/>
              <a:buChar char="q"/>
              <a:defRPr/>
            </a:pP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ro-RO" sz="2800" kern="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a:t>
            </a:r>
            <a:r>
              <a:rPr lang="en-US" sz="2800" kern="0" dirty="0" err="1"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oldaţi</a:t>
            </a:r>
            <a:r>
              <a:rPr lang="en-US" sz="2800" kern="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slavi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capturaţi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în</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război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a:p>
            <a:pPr eaLnBrk="1" hangingPunct="1">
              <a:lnSpc>
                <a:spcPct val="90000"/>
              </a:lnSpc>
              <a:spcBef>
                <a:spcPct val="20000"/>
              </a:spcBef>
              <a:buClr>
                <a:schemeClr val="hlink"/>
              </a:buClr>
              <a:buSzPct val="75000"/>
              <a:buFont typeface="Wingdings" panose="05000000000000000000" pitchFamily="2" charset="2"/>
              <a:buChar char="q"/>
              <a:defRPr/>
            </a:pP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dizidenţi</a:t>
            </a:r>
            <a:r>
              <a:rPr lang="en-US" sz="2800" kern="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religioşi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Martorii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lui</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kern="0" dirty="0" err="1">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Iehova</a:t>
            </a:r>
            <a:r>
              <a:rPr lang="en-US" sz="2800"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etc.).</a:t>
            </a:r>
          </a:p>
        </p:txBody>
      </p:sp>
    </p:spTree>
    <p:extLst>
      <p:ext uri="{BB962C8B-B14F-4D97-AF65-F5344CB8AC3E}">
        <p14:creationId xmlns:p14="http://schemas.microsoft.com/office/powerpoint/2010/main" val="2278659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24D79293-A1F9-420F-8A74-B6F112122B10}"/>
              </a:ext>
            </a:extLst>
          </p:cNvPr>
          <p:cNvSpPr>
            <a:spLocks noGrp="1" noChangeArrowheads="1"/>
          </p:cNvSpPr>
          <p:nvPr>
            <p:ph type="title"/>
          </p:nvPr>
        </p:nvSpPr>
        <p:spPr>
          <a:xfrm>
            <a:off x="3162957" y="532326"/>
            <a:ext cx="5414373" cy="1064654"/>
          </a:xfrm>
        </p:spPr>
        <p:txBody>
          <a:bodyPr>
            <a:normAutofit fontScale="90000"/>
          </a:bodyPr>
          <a:lstStyle/>
          <a:p>
            <a:r>
              <a:rPr lang="ro-RO" altLang="en-US" sz="4000" b="1" u="sng" dirty="0"/>
              <a:t/>
            </a:r>
            <a:br>
              <a:rPr lang="ro-RO" altLang="en-US" sz="4000" b="1" u="sng" dirty="0"/>
            </a:br>
            <a:r>
              <a:rPr lang="ro-RO" altLang="en-US" sz="4000" b="1" u="sng" dirty="0"/>
              <a:t>Fişă de lucru nr. 1</a:t>
            </a:r>
            <a:r>
              <a:rPr lang="ro-RO" altLang="en-US" sz="4000" b="1" dirty="0"/>
              <a:t/>
            </a:r>
            <a:br>
              <a:rPr lang="ro-RO" altLang="en-US" sz="4000" b="1" dirty="0"/>
            </a:br>
            <a:endParaRPr lang="ru-RU" altLang="en-US" sz="4000" b="1" dirty="0"/>
          </a:p>
        </p:txBody>
      </p:sp>
      <p:sp>
        <p:nvSpPr>
          <p:cNvPr id="4" name="Rectangle 3">
            <a:extLst>
              <a:ext uri="{FF2B5EF4-FFF2-40B4-BE49-F238E27FC236}">
                <a16:creationId xmlns:a16="http://schemas.microsoft.com/office/drawing/2014/main" xmlns="" id="{388BF833-652A-4C17-B2A9-4F6F9F11B024}"/>
              </a:ext>
            </a:extLst>
          </p:cNvPr>
          <p:cNvSpPr>
            <a:spLocks noGrp="1" noChangeArrowheads="1"/>
          </p:cNvSpPr>
          <p:nvPr>
            <p:ph idx="1"/>
          </p:nvPr>
        </p:nvSpPr>
        <p:spPr>
          <a:xfrm>
            <a:off x="772732" y="1828801"/>
            <a:ext cx="9935025" cy="3980742"/>
          </a:xfrm>
        </p:spPr>
        <p:txBody>
          <a:bodyPr>
            <a:normAutofit lnSpcReduction="10000"/>
          </a:bodyPr>
          <a:lstStyle/>
          <a:p>
            <a:pPr>
              <a:lnSpc>
                <a:spcPct val="80000"/>
              </a:lnSpc>
            </a:pPr>
            <a:r>
              <a:rPr lang="ro-RO" altLang="en-US" sz="2800" b="1" dirty="0">
                <a:latin typeface="Times New Roman" panose="02020603050405020304" pitchFamily="18" charset="0"/>
                <a:cs typeface="Times New Roman" panose="02020603050405020304" pitchFamily="18" charset="0"/>
              </a:rPr>
              <a:t>Studiaţi  textul de mai jos:</a:t>
            </a:r>
            <a:endParaRPr lang="ro-RO" altLang="en-US" sz="2800" b="1" i="1" dirty="0">
              <a:latin typeface="Times New Roman" panose="02020603050405020304" pitchFamily="18" charset="0"/>
              <a:cs typeface="Times New Roman" panose="02020603050405020304" pitchFamily="18" charset="0"/>
            </a:endParaRPr>
          </a:p>
          <a:p>
            <a:pPr>
              <a:lnSpc>
                <a:spcPct val="80000"/>
              </a:lnSpc>
              <a:buFontTx/>
              <a:buNone/>
            </a:pPr>
            <a:r>
              <a:rPr lang="ro-RO" altLang="en-US" sz="2800" b="1" i="1" dirty="0">
                <a:latin typeface="Times New Roman" panose="02020603050405020304" pitchFamily="18" charset="0"/>
                <a:cs typeface="Times New Roman" panose="02020603050405020304" pitchFamily="18" charset="0"/>
              </a:rPr>
              <a:t> </a:t>
            </a:r>
            <a:r>
              <a:rPr lang="ro-RO" altLang="en-US" sz="2800" b="1" i="1" dirty="0" smtClean="0">
                <a:latin typeface="Times New Roman" panose="02020603050405020304" pitchFamily="18" charset="0"/>
                <a:cs typeface="Times New Roman" panose="02020603050405020304" pitchFamily="18" charset="0"/>
              </a:rPr>
              <a:t>			“</a:t>
            </a:r>
            <a:r>
              <a:rPr lang="ru-RU" altLang="en-US" sz="2800" b="1" i="1" dirty="0">
                <a:latin typeface="Times New Roman" panose="02020603050405020304" pitchFamily="18" charset="0"/>
                <a:cs typeface="Times New Roman" panose="02020603050405020304" pitchFamily="18" charset="0"/>
              </a:rPr>
              <a:t>Punctul nostru de plecare nu este individul:</a:t>
            </a:r>
            <a:r>
              <a:rPr lang="ru-RU" altLang="en-US" sz="2800" dirty="0">
                <a:latin typeface="Times New Roman" panose="02020603050405020304" pitchFamily="18" charset="0"/>
                <a:cs typeface="Times New Roman" panose="02020603050405020304" pitchFamily="18" charset="0"/>
              </a:rPr>
              <a:t> </a:t>
            </a:r>
            <a:r>
              <a:rPr lang="ru-RU" altLang="en-US" sz="2800" b="1" i="1" dirty="0">
                <a:latin typeface="Times New Roman" panose="02020603050405020304" pitchFamily="18" charset="0"/>
                <a:cs typeface="Times New Roman" panose="02020603050405020304" pitchFamily="18" charset="0"/>
              </a:rPr>
              <a:t>Nu împărtășim viziunea că trebuie să-i hrănim pe cei flămânzi, să dăm apă celor însetați sau să-i îmbrăcăm pe cei dezbrăcați... Obiectivele noastre sunt altele: Trebuie să avem un popor sănătos pentru a triumfa în </a:t>
            </a:r>
            <a:r>
              <a:rPr lang="ru-RU" altLang="en-US" sz="2800" b="1" i="1" dirty="0" smtClean="0">
                <a:latin typeface="Times New Roman" panose="02020603050405020304" pitchFamily="18" charset="0"/>
                <a:cs typeface="Times New Roman" panose="02020603050405020304" pitchFamily="18" charset="0"/>
              </a:rPr>
              <a:t>lume</a:t>
            </a:r>
            <a:r>
              <a:rPr lang="ro-RO" altLang="en-US" sz="2800" b="1" i="1" dirty="0" smtClean="0">
                <a:latin typeface="Times New Roman" panose="02020603050405020304" pitchFamily="18" charset="0"/>
                <a:cs typeface="Times New Roman" panose="02020603050405020304" pitchFamily="18" charset="0"/>
              </a:rPr>
              <a:t>”                                                                            													</a:t>
            </a:r>
            <a:r>
              <a:rPr lang="ru-RU" altLang="en-US" sz="2800" b="1" dirty="0" smtClean="0">
                <a:latin typeface="Times New Roman" panose="02020603050405020304" pitchFamily="18" charset="0"/>
                <a:cs typeface="Times New Roman" panose="02020603050405020304" pitchFamily="18" charset="0"/>
              </a:rPr>
              <a:t>Joseph </a:t>
            </a:r>
            <a:r>
              <a:rPr lang="ru-RU" altLang="en-US" sz="2800" b="1" dirty="0">
                <a:latin typeface="Times New Roman" panose="02020603050405020304" pitchFamily="18" charset="0"/>
                <a:cs typeface="Times New Roman" panose="02020603050405020304" pitchFamily="18" charset="0"/>
              </a:rPr>
              <a:t>Goebbels</a:t>
            </a:r>
            <a:endParaRPr lang="ro-RO" altLang="en-US" sz="2800" b="1" dirty="0">
              <a:latin typeface="Times New Roman" panose="02020603050405020304" pitchFamily="18" charset="0"/>
              <a:cs typeface="Times New Roman" panose="02020603050405020304" pitchFamily="18" charset="0"/>
            </a:endParaRPr>
          </a:p>
          <a:p>
            <a:pPr>
              <a:lnSpc>
                <a:spcPct val="80000"/>
              </a:lnSpc>
              <a:buFontTx/>
              <a:buNone/>
            </a:pPr>
            <a:r>
              <a:rPr lang="ro-RO" altLang="en-US" sz="2800" i="1" dirty="0">
                <a:latin typeface="Times New Roman" panose="02020603050405020304" pitchFamily="18" charset="0"/>
                <a:cs typeface="Times New Roman" panose="02020603050405020304" pitchFamily="18" charset="0"/>
              </a:rPr>
              <a:t>Sarcină de lucru: </a:t>
            </a:r>
            <a:endParaRPr lang="ro-RO" altLang="en-US" sz="2800" dirty="0">
              <a:latin typeface="Times New Roman" panose="02020603050405020304" pitchFamily="18" charset="0"/>
              <a:cs typeface="Times New Roman" panose="02020603050405020304" pitchFamily="18" charset="0"/>
            </a:endParaRPr>
          </a:p>
          <a:p>
            <a:pPr>
              <a:lnSpc>
                <a:spcPct val="80000"/>
              </a:lnSpc>
            </a:pPr>
            <a:r>
              <a:rPr lang="ro-RO" altLang="en-US" sz="2800" dirty="0">
                <a:latin typeface="Times New Roman" panose="02020603050405020304" pitchFamily="18" charset="0"/>
                <a:cs typeface="Times New Roman" panose="02020603050405020304" pitchFamily="18" charset="0"/>
              </a:rPr>
              <a:t>În ce consta teoria nazistă a rasismului?                     </a:t>
            </a:r>
            <a:endParaRPr lang="ro-RO" altLang="en-US" sz="2800" dirty="0" smtClean="0">
              <a:latin typeface="Times New Roman" panose="02020603050405020304" pitchFamily="18" charset="0"/>
              <a:cs typeface="Times New Roman" panose="02020603050405020304" pitchFamily="18" charset="0"/>
            </a:endParaRPr>
          </a:p>
          <a:p>
            <a:pPr>
              <a:lnSpc>
                <a:spcPct val="80000"/>
              </a:lnSpc>
            </a:pPr>
            <a:r>
              <a:rPr lang="ro-RO" altLang="en-US" sz="2800" dirty="0" smtClean="0">
                <a:latin typeface="Times New Roman" panose="02020603050405020304" pitchFamily="18" charset="0"/>
                <a:cs typeface="Times New Roman" panose="02020603050405020304" pitchFamily="18" charset="0"/>
              </a:rPr>
              <a:t> </a:t>
            </a:r>
            <a:r>
              <a:rPr lang="ro-RO" altLang="en-US" sz="2800" dirty="0">
                <a:latin typeface="Times New Roman" panose="02020603050405020304" pitchFamily="18" charset="0"/>
                <a:cs typeface="Times New Roman" panose="02020603050405020304" pitchFamily="18" charset="0"/>
              </a:rPr>
              <a:t>Ce propaga ea</a:t>
            </a:r>
            <a:r>
              <a:rPr lang="ro-RO" altLang="en-US" sz="2800" dirty="0" smtClean="0">
                <a:latin typeface="Times New Roman" panose="02020603050405020304" pitchFamily="18" charset="0"/>
                <a:cs typeface="Times New Roman" panose="02020603050405020304" pitchFamily="18" charset="0"/>
              </a:rPr>
              <a:t>? </a:t>
            </a:r>
            <a:r>
              <a:rPr lang="ro-RO" altLang="en-US" sz="2800" b="1" dirty="0" smtClean="0">
                <a:latin typeface="Times New Roman" panose="02020603050405020304" pitchFamily="18" charset="0"/>
                <a:cs typeface="Times New Roman" panose="02020603050405020304" pitchFamily="18" charset="0"/>
              </a:rPr>
              <a:t>Descrieți</a:t>
            </a:r>
            <a:r>
              <a:rPr lang="ro-RO" altLang="en-US" sz="2800" dirty="0" smtClean="0">
                <a:latin typeface="Times New Roman" panose="02020603050405020304" pitchFamily="18" charset="0"/>
                <a:cs typeface="Times New Roman" panose="02020603050405020304" pitchFamily="18" charset="0"/>
              </a:rPr>
              <a:t> această teorie</a:t>
            </a:r>
            <a:r>
              <a:rPr lang="ro-RO" altLang="en-US" sz="2800" dirty="0" smtClean="0"/>
              <a:t>!</a:t>
            </a:r>
            <a:endParaRPr lang="ru-RU" altLang="en-US" sz="2800" dirty="0"/>
          </a:p>
        </p:txBody>
      </p:sp>
    </p:spTree>
    <p:extLst>
      <p:ext uri="{BB962C8B-B14F-4D97-AF65-F5344CB8AC3E}">
        <p14:creationId xmlns:p14="http://schemas.microsoft.com/office/powerpoint/2010/main" val="391452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xmlns="" id="{08947EC7-F205-4A8E-BD2F-2AA8B712629E}"/>
              </a:ext>
            </a:extLst>
          </p:cNvPr>
          <p:cNvSpPr>
            <a:spLocks noGrp="1" noChangeArrowheads="1"/>
          </p:cNvSpPr>
          <p:nvPr>
            <p:ph type="title"/>
          </p:nvPr>
        </p:nvSpPr>
        <p:spPr>
          <a:xfrm>
            <a:off x="1538792" y="684053"/>
            <a:ext cx="8642937" cy="704046"/>
          </a:xfrm>
        </p:spPr>
        <p:txBody>
          <a:bodyPr>
            <a:normAutofit/>
          </a:bodyPr>
          <a:lstStyle/>
          <a:p>
            <a:r>
              <a:rPr lang="en-US" altLang="en-US" sz="2800" b="1" u="sng" dirty="0">
                <a:solidFill>
                  <a:schemeClr val="tx1"/>
                </a:solidFill>
                <a:latin typeface="Times New Roman" panose="02020603050405020304" pitchFamily="18" charset="0"/>
                <a:cs typeface="Times New Roman" panose="02020603050405020304" pitchFamily="18" charset="0"/>
              </a:rPr>
              <a:t>1935</a:t>
            </a:r>
            <a:r>
              <a:rPr lang="ro-RO" altLang="en-US" sz="2800" b="1" u="sng" dirty="0">
                <a:solidFill>
                  <a:srgbClr val="FFFF00"/>
                </a:solidFill>
                <a:latin typeface="Times New Roman" panose="02020603050405020304" pitchFamily="18" charset="0"/>
                <a:cs typeface="Times New Roman" panose="02020603050405020304" pitchFamily="18" charset="0"/>
              </a:rPr>
              <a:t>  </a:t>
            </a:r>
            <a:r>
              <a:rPr lang="ro-RO" altLang="en-US" sz="2800" b="1" u="sng" dirty="0" smtClean="0">
                <a:solidFill>
                  <a:srgbClr val="FFFF00"/>
                </a:solidFill>
                <a:latin typeface="Times New Roman" panose="02020603050405020304" pitchFamily="18" charset="0"/>
                <a:cs typeface="Times New Roman" panose="02020603050405020304" pitchFamily="18" charset="0"/>
              </a:rPr>
              <a:t> </a:t>
            </a:r>
            <a:r>
              <a:rPr lang="ru-RU" altLang="en-US" sz="2800" b="1" u="sng" dirty="0">
                <a:latin typeface="Times New Roman" panose="02020603050405020304" pitchFamily="18" charset="0"/>
                <a:cs typeface="Times New Roman" panose="02020603050405020304" pitchFamily="18" charset="0"/>
              </a:rPr>
              <a:t>Legile rasiale de la Nürnberg</a:t>
            </a:r>
            <a:r>
              <a:rPr lang="ru-RU"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2208906" y="1873304"/>
            <a:ext cx="6096000" cy="2169825"/>
          </a:xfrm>
          <a:prstGeom prst="rect">
            <a:avLst/>
          </a:prstGeom>
        </p:spPr>
        <p:txBody>
          <a:bodyPr>
            <a:spAutoFit/>
          </a:bodyPr>
          <a:lstStyle/>
          <a:p>
            <a:pPr marL="342900" lvl="0" indent="-342900" algn="just">
              <a:lnSpc>
                <a:spcPct val="150000"/>
              </a:lnSpc>
              <a:spcAft>
                <a:spcPts val="0"/>
              </a:spcAft>
              <a:buFont typeface="Times New Roman" panose="02020603050405020304" pitchFamily="18" charset="0"/>
              <a:buChar char="-"/>
            </a:pPr>
            <a:r>
              <a:rPr lang="ro-RO" dirty="0"/>
              <a:t>Căsătoriile  între evrei și cetățenii germani sau de sânge înrudit sunt interzise. Căsătoriile încheiate în contradicție cu această lege sunt declarate nule, chiar dacă sunt celebrate în străinătate.</a:t>
            </a:r>
          </a:p>
          <a:p>
            <a:pPr marL="342900" lvl="0" indent="-342900" algn="just">
              <a:lnSpc>
                <a:spcPct val="150000"/>
              </a:lnSpc>
              <a:spcAft>
                <a:spcPts val="0"/>
              </a:spcAft>
              <a:buFont typeface="Times New Roman" panose="02020603050405020304" pitchFamily="18" charset="0"/>
              <a:buChar char="-"/>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190443" y="1343395"/>
            <a:ext cx="6354817" cy="507831"/>
          </a:xfrm>
          <a:prstGeom prst="rect">
            <a:avLst/>
          </a:prstGeom>
        </p:spPr>
        <p:txBody>
          <a:bodyPr wrap="none">
            <a:spAutoFit/>
          </a:bodyPr>
          <a:lstStyle/>
          <a:p>
            <a:pPr marL="457200" algn="ctr">
              <a:lnSpc>
                <a:spcPct val="150000"/>
              </a:lnSpc>
              <a:spcAft>
                <a:spcPts val="0"/>
              </a:spcAft>
            </a:pPr>
            <a:r>
              <a:rPr lang="ro-RO" b="1" dirty="0"/>
              <a:t>LEGEA ASUPRA PROTECȚIEI SÂNGELUI GERMAN (</a:t>
            </a:r>
            <a:r>
              <a:rPr lang="ro-RO" dirty="0"/>
              <a:t>1935)</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870577" y="3615167"/>
            <a:ext cx="6174167" cy="461665"/>
          </a:xfrm>
          <a:prstGeom prst="rect">
            <a:avLst/>
          </a:prstGeom>
        </p:spPr>
        <p:txBody>
          <a:bodyPr wrap="square">
            <a:spAutoFit/>
          </a:bodyPr>
          <a:lstStyle/>
          <a:p>
            <a:pPr marL="285750" indent="-285750">
              <a:buFont typeface="Wingdings" panose="05000000000000000000" pitchFamily="2" charset="2"/>
              <a:buChar char="q"/>
            </a:pPr>
            <a:r>
              <a:rPr lang="ro-RO" sz="2400" b="1" dirty="0" smtClean="0">
                <a:latin typeface="Times New Roman" panose="02020603050405020304" pitchFamily="18" charset="0"/>
                <a:cs typeface="Times New Roman" panose="02020603050405020304" pitchFamily="18" charset="0"/>
              </a:rPr>
              <a:t>Activitate interactivă pe grupe    </a:t>
            </a:r>
            <a:endParaRPr lang="en-US"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835786" y="4236799"/>
            <a:ext cx="8842240" cy="369332"/>
          </a:xfrm>
          <a:prstGeom prst="rect">
            <a:avLst/>
          </a:prstGeom>
        </p:spPr>
        <p:txBody>
          <a:bodyPr wrap="square">
            <a:spAutoFit/>
          </a:bodyPr>
          <a:lstStyle/>
          <a:p>
            <a:r>
              <a:rPr lang="ro-RO" b="1" dirty="0" smtClean="0">
                <a:latin typeface="Times New Roman" panose="02020603050405020304" pitchFamily="18" charset="0"/>
                <a:cs typeface="Times New Roman" panose="02020603050405020304" pitchFamily="18" charset="0"/>
              </a:rPr>
              <a:t>Analizați </a:t>
            </a:r>
            <a:r>
              <a:rPr lang="ro-RO" dirty="0" smtClean="0">
                <a:latin typeface="Times New Roman" panose="02020603050405020304" pitchFamily="18" charset="0"/>
                <a:cs typeface="Times New Roman" panose="02020603050405020304" pitchFamily="18" charset="0"/>
              </a:rPr>
              <a:t>Legea asupra protecției sângelui german și răspundeți cerințelor. </a:t>
            </a:r>
            <a:endParaRPr lang="en-US" sz="24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28368134"/>
              </p:ext>
            </p:extLst>
          </p:nvPr>
        </p:nvGraphicFramePr>
        <p:xfrm>
          <a:off x="1067643" y="4739426"/>
          <a:ext cx="6451240" cy="1803042"/>
        </p:xfrm>
        <a:graphic>
          <a:graphicData uri="http://schemas.openxmlformats.org/drawingml/2006/table">
            <a:tbl>
              <a:tblPr firstRow="1" bandRow="1">
                <a:tableStyleId>{7DF18680-E054-41AD-8BC1-D1AEF772440D}</a:tableStyleId>
              </a:tblPr>
              <a:tblGrid>
                <a:gridCol w="3225620"/>
                <a:gridCol w="3225620"/>
              </a:tblGrid>
              <a:tr h="1380044">
                <a:tc>
                  <a:txBody>
                    <a:bodyPr/>
                    <a:lstStyle/>
                    <a:p>
                      <a:r>
                        <a:rPr lang="ro-RO" dirty="0" smtClean="0"/>
                        <a:t>CE</a:t>
                      </a:r>
                      <a:r>
                        <a:rPr lang="ro-RO" baseline="0" dirty="0" smtClean="0"/>
                        <a:t> DREPTURI FUNDAMENTALE ALE OMULUI SUNT ÎNCĂLCATE?</a:t>
                      </a:r>
                      <a:endParaRPr lang="en-US" dirty="0"/>
                    </a:p>
                  </a:txBody>
                  <a:tcPr/>
                </a:tc>
                <a:tc>
                  <a:txBody>
                    <a:bodyPr/>
                    <a:lstStyle/>
                    <a:p>
                      <a:r>
                        <a:rPr lang="ro-RO" dirty="0" smtClean="0"/>
                        <a:t>COMENTARII/IMPRESII PERSONALE</a:t>
                      </a:r>
                      <a:endParaRPr lang="en-US" dirty="0"/>
                    </a:p>
                  </a:txBody>
                  <a:tcPr/>
                </a:tc>
              </a:tr>
              <a:tr h="422998">
                <a:tc>
                  <a:txBody>
                    <a:bodyPr/>
                    <a:lstStyle/>
                    <a:p>
                      <a:endParaRPr lang="en-US" dirty="0"/>
                    </a:p>
                  </a:txBody>
                  <a:tcPr/>
                </a:tc>
                <a:tc>
                  <a:txBody>
                    <a:bodyPr/>
                    <a:lstStyle/>
                    <a:p>
                      <a:endParaRPr lang="en-US" dirty="0"/>
                    </a:p>
                  </a:txBody>
                  <a:tcPr/>
                </a:tc>
              </a:tr>
            </a:tbl>
          </a:graphicData>
        </a:graphic>
      </p:graphicFrame>
      <p:sp>
        <p:nvSpPr>
          <p:cNvPr id="11" name="Rectangle 2">
            <a:extLst>
              <a:ext uri="{FF2B5EF4-FFF2-40B4-BE49-F238E27FC236}">
                <a16:creationId xmlns:a16="http://schemas.microsoft.com/office/drawing/2014/main" xmlns="" id="{24D79293-A1F9-420F-8A74-B6F112122B10}"/>
              </a:ext>
            </a:extLst>
          </p:cNvPr>
          <p:cNvSpPr txBox="1">
            <a:spLocks noChangeArrowheads="1"/>
          </p:cNvSpPr>
          <p:nvPr/>
        </p:nvSpPr>
        <p:spPr>
          <a:xfrm>
            <a:off x="3513681" y="140687"/>
            <a:ext cx="5414373" cy="1064654"/>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altLang="en-US" sz="4000" b="1" u="sng" dirty="0" smtClean="0"/>
              <a:t/>
            </a:r>
            <a:br>
              <a:rPr lang="ro-RO" altLang="en-US" sz="4000" b="1" u="sng" dirty="0" smtClean="0"/>
            </a:br>
            <a:r>
              <a:rPr lang="ro-RO" altLang="en-US" sz="4000" b="1" u="sng" dirty="0" smtClean="0"/>
              <a:t>Fişă de lucru nr. </a:t>
            </a:r>
            <a:r>
              <a:rPr lang="ro-RO" altLang="en-US" sz="4000" b="1" u="sng" dirty="0"/>
              <a:t>2</a:t>
            </a:r>
            <a:r>
              <a:rPr lang="ro-RO" altLang="en-US" sz="4000" b="1" dirty="0" smtClean="0"/>
              <a:t/>
            </a:r>
            <a:br>
              <a:rPr lang="ro-RO" altLang="en-US" sz="4000" b="1" dirty="0" smtClean="0"/>
            </a:br>
            <a:endParaRPr lang="ru-RU" altLang="en-US" sz="4000" b="1" dirty="0"/>
          </a:p>
        </p:txBody>
      </p:sp>
      <p:sp>
        <p:nvSpPr>
          <p:cNvPr id="12" name="Title 1"/>
          <p:cNvSpPr txBox="1">
            <a:spLocks/>
          </p:cNvSpPr>
          <p:nvPr/>
        </p:nvSpPr>
        <p:spPr>
          <a:xfrm>
            <a:off x="4367852" y="5443701"/>
            <a:ext cx="3274589" cy="476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1600" b="1" dirty="0">
                <a:solidFill>
                  <a:schemeClr val="bg1"/>
                </a:solidFill>
                <a:latin typeface="Times New Roman" panose="02020603050405020304" pitchFamily="18" charset="0"/>
                <a:cs typeface="Times New Roman" panose="02020603050405020304" pitchFamily="18" charset="0"/>
              </a:rPr>
              <a:t>Dacă guvernul / parlamentul ar adopta o lege , cu care nu sunteți de acord, ce puteți face ca </a:t>
            </a:r>
            <a:r>
              <a:rPr lang="ro-RO" sz="1600" b="1" dirty="0" smtClean="0">
                <a:solidFill>
                  <a:schemeClr val="bg1"/>
                </a:solidFill>
                <a:latin typeface="Times New Roman" panose="02020603050405020304" pitchFamily="18" charset="0"/>
                <a:cs typeface="Times New Roman" panose="02020603050405020304" pitchFamily="18" charset="0"/>
              </a:rPr>
              <a:t>cetătean?</a:t>
            </a:r>
            <a:endParaRPr lang="en-US"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72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B88F33D2-BE48-4B55-AEE8-E8C3E6C92632}"/>
              </a:ext>
            </a:extLst>
          </p:cNvPr>
          <p:cNvSpPr txBox="1">
            <a:spLocks noChangeArrowheads="1"/>
          </p:cNvSpPr>
          <p:nvPr/>
        </p:nvSpPr>
        <p:spPr>
          <a:xfrm>
            <a:off x="685800" y="1981200"/>
            <a:ext cx="4491507" cy="41148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ro-RO" altLang="en-US" dirty="0" smtClean="0"/>
              <a:t>1</a:t>
            </a:r>
            <a:r>
              <a:rPr lang="en-US" altLang="en-US" dirty="0" smtClean="0"/>
              <a:t>00 </a:t>
            </a:r>
            <a:r>
              <a:rPr lang="en-US" altLang="en-US" dirty="0" err="1" smtClean="0"/>
              <a:t>dintre</a:t>
            </a:r>
            <a:r>
              <a:rPr lang="en-US" altLang="en-US" dirty="0" smtClean="0"/>
              <a:t> </a:t>
            </a:r>
            <a:r>
              <a:rPr lang="en-US" altLang="en-US" dirty="0" err="1" smtClean="0"/>
              <a:t>acestea</a:t>
            </a:r>
            <a:r>
              <a:rPr lang="en-US" altLang="en-US" dirty="0" smtClean="0"/>
              <a:t> </a:t>
            </a:r>
            <a:r>
              <a:rPr lang="ro-RO" altLang="en-US" dirty="0" smtClean="0"/>
              <a:t>erau în </a:t>
            </a:r>
            <a:r>
              <a:rPr lang="en-US" altLang="en-US" dirty="0" smtClean="0"/>
              <a:t> Europa </a:t>
            </a:r>
            <a:r>
              <a:rPr lang="en-US" altLang="en-US" dirty="0" err="1" smtClean="0"/>
              <a:t>ocupată</a:t>
            </a:r>
            <a:r>
              <a:rPr lang="en-US" altLang="en-US" dirty="0" smtClean="0"/>
              <a:t> de </a:t>
            </a:r>
            <a:r>
              <a:rPr lang="en-US" altLang="en-US" dirty="0" err="1" smtClean="0"/>
              <a:t>naziști</a:t>
            </a:r>
            <a:r>
              <a:rPr lang="ro-RO" altLang="en-US" dirty="0" smtClean="0"/>
              <a:t>.</a:t>
            </a:r>
            <a:endParaRPr lang="en-US" altLang="en-US" dirty="0" smtClean="0"/>
          </a:p>
          <a:p>
            <a:pPr>
              <a:lnSpc>
                <a:spcPct val="90000"/>
              </a:lnSpc>
            </a:pPr>
            <a:r>
              <a:rPr lang="ro-RO" altLang="en-US" dirty="0" smtClean="0"/>
              <a:t>P</a:t>
            </a:r>
            <a:r>
              <a:rPr lang="en-US" altLang="en-US" dirty="0" err="1" smtClean="0"/>
              <a:t>rizonieri</a:t>
            </a:r>
            <a:r>
              <a:rPr lang="ro-RO" altLang="en-US" dirty="0" smtClean="0"/>
              <a:t>i erau</a:t>
            </a:r>
            <a:r>
              <a:rPr lang="en-US" altLang="en-US" dirty="0" smtClean="0"/>
              <a:t> </a:t>
            </a:r>
            <a:r>
              <a:rPr lang="en-US" altLang="en-US" dirty="0" err="1" smtClean="0"/>
              <a:t>folosi</a:t>
            </a:r>
            <a:r>
              <a:rPr lang="ro-RO" altLang="en-US" dirty="0" smtClean="0"/>
              <a:t>ţi</a:t>
            </a:r>
            <a:r>
              <a:rPr lang="en-US" altLang="en-US" dirty="0" smtClean="0"/>
              <a:t> </a:t>
            </a:r>
            <a:r>
              <a:rPr lang="en-US" altLang="en-US" dirty="0" err="1" smtClean="0"/>
              <a:t>pentru</a:t>
            </a:r>
            <a:r>
              <a:rPr lang="en-US" altLang="en-US" dirty="0" smtClean="0"/>
              <a:t> </a:t>
            </a:r>
            <a:r>
              <a:rPr lang="en-US" altLang="en-US" dirty="0" err="1" smtClean="0"/>
              <a:t>muncă</a:t>
            </a:r>
            <a:r>
              <a:rPr lang="en-US" altLang="en-US" dirty="0" smtClean="0"/>
              <a:t> </a:t>
            </a:r>
            <a:r>
              <a:rPr lang="en-US" altLang="en-US" dirty="0" err="1" smtClean="0"/>
              <a:t>forțată</a:t>
            </a:r>
            <a:r>
              <a:rPr lang="ro-RO" altLang="en-US" dirty="0" smtClean="0"/>
              <a:t>, </a:t>
            </a:r>
            <a:r>
              <a:rPr lang="en-US" altLang="en-US" dirty="0" smtClean="0"/>
              <a:t>de </a:t>
            </a:r>
            <a:r>
              <a:rPr lang="en-US" altLang="en-US" dirty="0" err="1" smtClean="0"/>
              <a:t>obicei</a:t>
            </a:r>
            <a:r>
              <a:rPr lang="ro-RO" altLang="en-US" dirty="0" smtClean="0"/>
              <a:t>, aceştea erau </a:t>
            </a:r>
            <a:r>
              <a:rPr lang="en-US" altLang="en-US" dirty="0" smtClean="0"/>
              <a:t> </a:t>
            </a:r>
            <a:r>
              <a:rPr lang="en-US" altLang="en-US" dirty="0" err="1" smtClean="0"/>
              <a:t>comuniști</a:t>
            </a:r>
            <a:r>
              <a:rPr lang="en-US" altLang="en-US" dirty="0" smtClean="0"/>
              <a:t>, </a:t>
            </a:r>
            <a:r>
              <a:rPr lang="en-US" altLang="en-US" dirty="0" err="1" smtClean="0"/>
              <a:t>criminali</a:t>
            </a:r>
            <a:r>
              <a:rPr lang="en-US" altLang="en-US" dirty="0" smtClean="0"/>
              <a:t>, social-</a:t>
            </a:r>
            <a:r>
              <a:rPr lang="en-US" altLang="en-US" dirty="0" err="1" smtClean="0"/>
              <a:t>democrați</a:t>
            </a:r>
            <a:r>
              <a:rPr lang="en-US" altLang="en-US" dirty="0" smtClean="0"/>
              <a:t>, </a:t>
            </a:r>
            <a:r>
              <a:rPr lang="en-US" altLang="en-US" dirty="0" err="1" smtClean="0"/>
              <a:t>artiști</a:t>
            </a:r>
            <a:r>
              <a:rPr lang="ro-RO" altLang="en-US" dirty="0" smtClean="0"/>
              <a:t>i, martorii lui Iehova.</a:t>
            </a:r>
            <a:endParaRPr lang="en-US" altLang="en-US" dirty="0" smtClean="0"/>
          </a:p>
          <a:p>
            <a:pPr>
              <a:lnSpc>
                <a:spcPct val="90000"/>
              </a:lnSpc>
            </a:pPr>
            <a:r>
              <a:rPr lang="en-US" altLang="en-US" dirty="0" smtClean="0"/>
              <a:t>Prima </a:t>
            </a:r>
            <a:r>
              <a:rPr lang="en-US" altLang="en-US" dirty="0" err="1" smtClean="0"/>
              <a:t>tabără</a:t>
            </a:r>
            <a:r>
              <a:rPr lang="en-US" altLang="en-US" dirty="0" smtClean="0"/>
              <a:t> a </a:t>
            </a:r>
            <a:r>
              <a:rPr lang="en-US" altLang="en-US" dirty="0" err="1" smtClean="0"/>
              <a:t>fost</a:t>
            </a:r>
            <a:r>
              <a:rPr lang="en-US" altLang="en-US" dirty="0" smtClean="0"/>
              <a:t> </a:t>
            </a:r>
            <a:r>
              <a:rPr lang="en-US" altLang="en-US" dirty="0" err="1" smtClean="0"/>
              <a:t>deschis</a:t>
            </a:r>
            <a:r>
              <a:rPr lang="en-US" altLang="en-US" dirty="0" smtClean="0"/>
              <a:t> </a:t>
            </a:r>
            <a:r>
              <a:rPr lang="en-US" altLang="en-US" dirty="0" err="1" smtClean="0"/>
              <a:t>în</a:t>
            </a:r>
            <a:r>
              <a:rPr lang="en-US" altLang="en-US" dirty="0" smtClean="0"/>
              <a:t> 1933, </a:t>
            </a:r>
            <a:r>
              <a:rPr lang="en-US" altLang="en-US" dirty="0" err="1" smtClean="0"/>
              <a:t>imediat</a:t>
            </a:r>
            <a:r>
              <a:rPr lang="en-US" altLang="en-US" dirty="0" smtClean="0"/>
              <a:t> </a:t>
            </a:r>
            <a:r>
              <a:rPr lang="en-US" altLang="en-US" dirty="0" err="1" smtClean="0"/>
              <a:t>după</a:t>
            </a:r>
            <a:r>
              <a:rPr lang="en-US" altLang="en-US" dirty="0" smtClean="0"/>
              <a:t> </a:t>
            </a:r>
            <a:r>
              <a:rPr lang="en-US" altLang="en-US" dirty="0" err="1" smtClean="0"/>
              <a:t>venirea</a:t>
            </a:r>
            <a:r>
              <a:rPr lang="en-US" altLang="en-US" dirty="0" smtClean="0"/>
              <a:t> la </a:t>
            </a:r>
            <a:r>
              <a:rPr lang="en-US" altLang="en-US" dirty="0" err="1" smtClean="0"/>
              <a:t>putere</a:t>
            </a:r>
            <a:r>
              <a:rPr lang="en-US" altLang="en-US" dirty="0" smtClean="0"/>
              <a:t> a </a:t>
            </a:r>
            <a:r>
              <a:rPr lang="en-US" altLang="en-US" dirty="0" err="1" smtClean="0"/>
              <a:t>naziștilor</a:t>
            </a:r>
            <a:r>
              <a:rPr lang="ro-RO" altLang="en-US" dirty="0" smtClean="0"/>
              <a:t>.</a:t>
            </a:r>
            <a:endParaRPr lang="en-US" altLang="en-US" dirty="0"/>
          </a:p>
        </p:txBody>
      </p:sp>
      <p:sp>
        <p:nvSpPr>
          <p:cNvPr id="3" name="Rectangle 2">
            <a:extLst>
              <a:ext uri="{FF2B5EF4-FFF2-40B4-BE49-F238E27FC236}">
                <a16:creationId xmlns:a16="http://schemas.microsoft.com/office/drawing/2014/main" xmlns="" id="{1D59A6D3-7089-47C8-AF9B-B14E497C6771}"/>
              </a:ext>
            </a:extLst>
          </p:cNvPr>
          <p:cNvSpPr txBox="1">
            <a:spLocks noChangeArrowheads="1"/>
          </p:cNvSpPr>
          <p:nvPr/>
        </p:nvSpPr>
        <p:spPr>
          <a:xfrm>
            <a:off x="930499" y="1409700"/>
            <a:ext cx="4246808"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altLang="en-US" sz="2800" b="1" u="sng" dirty="0" smtClean="0">
                <a:solidFill>
                  <a:srgbClr val="FF0000"/>
                </a:solidFill>
                <a:latin typeface="Times New Roman" panose="02020603050405020304" pitchFamily="18" charset="0"/>
                <a:cs typeface="Times New Roman" panose="02020603050405020304" pitchFamily="18" charset="0"/>
              </a:rPr>
              <a:t>Lagărele de concentrare</a:t>
            </a:r>
            <a:endParaRPr lang="en-US" altLang="en-US" sz="2800" b="1" u="sng" dirty="0">
              <a:solidFill>
                <a:srgbClr val="FF0000"/>
              </a:solidFill>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xmlns="" id="{B958588C-AA58-415E-9E18-8E78E4DF9444}"/>
              </a:ext>
            </a:extLst>
          </p:cNvPr>
          <p:cNvSpPr txBox="1">
            <a:spLocks noChangeArrowheads="1"/>
          </p:cNvSpPr>
          <p:nvPr/>
        </p:nvSpPr>
        <p:spPr>
          <a:xfrm>
            <a:off x="5667830" y="1409700"/>
            <a:ext cx="6910536" cy="94719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altLang="en-US" sz="2800" b="1" u="sng" dirty="0" smtClean="0">
                <a:solidFill>
                  <a:srgbClr val="FF0000"/>
                </a:solidFill>
                <a:latin typeface="Times New Roman" panose="02020603050405020304" pitchFamily="18" charset="0"/>
                <a:cs typeface="Times New Roman" panose="02020603050405020304" pitchFamily="18" charset="0"/>
              </a:rPr>
              <a:t>Lagărele de exterminare</a:t>
            </a:r>
            <a:endParaRPr lang="en-US" altLang="en-US" sz="2800" b="1" u="sng" dirty="0">
              <a:solidFill>
                <a:srgbClr val="FF0000"/>
              </a:solidFill>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xmlns="" id="{36ED5D9A-6B76-4F5B-A60A-D26F4F80E44F}"/>
              </a:ext>
            </a:extLst>
          </p:cNvPr>
          <p:cNvSpPr txBox="1">
            <a:spLocks noChangeArrowheads="1"/>
          </p:cNvSpPr>
          <p:nvPr/>
        </p:nvSpPr>
        <p:spPr>
          <a:xfrm>
            <a:off x="5177307" y="1981200"/>
            <a:ext cx="5795494" cy="41148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Tx/>
              <a:buNone/>
            </a:pPr>
            <a:r>
              <a:rPr lang="ro-RO" altLang="en-US" dirty="0" smtClean="0"/>
              <a:t>    </a:t>
            </a:r>
            <a:r>
              <a:rPr lang="ro-RO" altLang="en-US" dirty="0"/>
              <a:t>	</a:t>
            </a:r>
            <a:r>
              <a:rPr lang="ro-RO" altLang="en-US" dirty="0" smtClean="0"/>
              <a:t>	 	</a:t>
            </a:r>
            <a:r>
              <a:rPr lang="en-US" altLang="en-US" dirty="0" err="1" smtClean="0"/>
              <a:t>Acestea</a:t>
            </a:r>
            <a:r>
              <a:rPr lang="en-US" altLang="en-US" dirty="0" smtClean="0"/>
              <a:t> </a:t>
            </a:r>
            <a:r>
              <a:rPr lang="en-US" altLang="en-US" dirty="0" err="1" smtClean="0"/>
              <a:t>trebuie</a:t>
            </a:r>
            <a:r>
              <a:rPr lang="en-US" altLang="en-US" dirty="0" smtClean="0"/>
              <a:t> </a:t>
            </a:r>
            <a:r>
              <a:rPr lang="en-US" altLang="en-US" dirty="0" err="1" smtClean="0"/>
              <a:t>deosebite</a:t>
            </a:r>
            <a:r>
              <a:rPr lang="en-US" altLang="en-US" dirty="0" smtClean="0"/>
              <a:t>  de </a:t>
            </a:r>
            <a:r>
              <a:rPr lang="en-US" altLang="en-US" dirty="0" err="1" smtClean="0"/>
              <a:t>lagărele</a:t>
            </a:r>
            <a:r>
              <a:rPr lang="en-US" altLang="en-US" dirty="0" smtClean="0"/>
              <a:t> de </a:t>
            </a:r>
            <a:r>
              <a:rPr lang="en-US" altLang="en-US" dirty="0" err="1" smtClean="0"/>
              <a:t>muncă</a:t>
            </a:r>
            <a:r>
              <a:rPr lang="en-US" altLang="en-US" dirty="0" smtClean="0"/>
              <a:t> </a:t>
            </a:r>
            <a:r>
              <a:rPr lang="en-US" altLang="en-US" dirty="0" err="1" smtClean="0"/>
              <a:t>forţată</a:t>
            </a:r>
            <a:r>
              <a:rPr lang="ro-RO" altLang="en-US" dirty="0" smtClean="0"/>
              <a:t>.</a:t>
            </a:r>
            <a:r>
              <a:rPr lang="en-US" altLang="en-US" dirty="0" smtClean="0"/>
              <a:t> </a:t>
            </a:r>
            <a:r>
              <a:rPr lang="en-US" altLang="en-US" dirty="0" err="1" smtClean="0"/>
              <a:t>În</a:t>
            </a:r>
            <a:r>
              <a:rPr lang="en-US" altLang="en-US" dirty="0" smtClean="0"/>
              <a:t> </a:t>
            </a:r>
            <a:r>
              <a:rPr lang="en-US" altLang="en-US" dirty="0" err="1" smtClean="0"/>
              <a:t>toate</a:t>
            </a:r>
            <a:r>
              <a:rPr lang="en-US" altLang="en-US" dirty="0" smtClean="0"/>
              <a:t> </a:t>
            </a:r>
            <a:r>
              <a:rPr lang="en-US" altLang="en-US" dirty="0" err="1" smtClean="0"/>
              <a:t>lagărele</a:t>
            </a:r>
            <a:r>
              <a:rPr lang="en-US" altLang="en-US" dirty="0" smtClean="0"/>
              <a:t> </a:t>
            </a:r>
            <a:r>
              <a:rPr lang="en-US" altLang="en-US" dirty="0" err="1" smtClean="0"/>
              <a:t>naziste</a:t>
            </a:r>
            <a:r>
              <a:rPr lang="en-US" altLang="en-US" dirty="0" smtClean="0"/>
              <a:t> </a:t>
            </a:r>
            <a:r>
              <a:rPr lang="en-US" altLang="en-US" dirty="0" err="1" smtClean="0"/>
              <a:t>numărul</a:t>
            </a:r>
            <a:r>
              <a:rPr lang="en-US" altLang="en-US" dirty="0" smtClean="0"/>
              <a:t> </a:t>
            </a:r>
            <a:r>
              <a:rPr lang="en-US" altLang="en-US" dirty="0" err="1" smtClean="0"/>
              <a:t>morţilor</a:t>
            </a:r>
            <a:r>
              <a:rPr lang="en-US" altLang="en-US" dirty="0" smtClean="0"/>
              <a:t> a </a:t>
            </a:r>
            <a:r>
              <a:rPr lang="en-US" altLang="en-US" dirty="0" err="1" smtClean="0"/>
              <a:t>fost</a:t>
            </a:r>
            <a:r>
              <a:rPr lang="en-US" altLang="en-US" dirty="0" smtClean="0"/>
              <a:t> mare, din </a:t>
            </a:r>
            <a:r>
              <a:rPr lang="en-US" altLang="en-US" dirty="0" err="1" smtClean="0"/>
              <a:t>cauza</a:t>
            </a:r>
            <a:r>
              <a:rPr lang="en-US" altLang="en-US" dirty="0" smtClean="0"/>
              <a:t> </a:t>
            </a:r>
            <a:r>
              <a:rPr lang="en-US" altLang="en-US" dirty="0" err="1" smtClean="0"/>
              <a:t>înfometării</a:t>
            </a:r>
            <a:r>
              <a:rPr lang="en-US" altLang="en-US" dirty="0" smtClean="0"/>
              <a:t>, </a:t>
            </a:r>
            <a:r>
              <a:rPr lang="en-US" altLang="en-US" dirty="0" err="1" smtClean="0"/>
              <a:t>bolilor</a:t>
            </a:r>
            <a:r>
              <a:rPr lang="en-US" altLang="en-US" dirty="0" smtClean="0"/>
              <a:t> </a:t>
            </a:r>
            <a:r>
              <a:rPr lang="en-US" altLang="en-US" dirty="0" err="1" smtClean="0"/>
              <a:t>şi</a:t>
            </a:r>
            <a:r>
              <a:rPr lang="en-US" altLang="en-US" dirty="0" smtClean="0"/>
              <a:t> </a:t>
            </a:r>
            <a:r>
              <a:rPr lang="en-US" altLang="en-US" dirty="0" err="1" smtClean="0"/>
              <a:t>extenuării</a:t>
            </a:r>
            <a:r>
              <a:rPr lang="en-US" altLang="en-US" dirty="0" smtClean="0"/>
              <a:t>, </a:t>
            </a:r>
            <a:r>
              <a:rPr lang="en-US" altLang="en-US" dirty="0" err="1" smtClean="0"/>
              <a:t>dar</a:t>
            </a:r>
            <a:r>
              <a:rPr lang="en-US" altLang="en-US" dirty="0" smtClean="0"/>
              <a:t> </a:t>
            </a:r>
            <a:r>
              <a:rPr lang="en-US" altLang="en-US" dirty="0" err="1" smtClean="0"/>
              <a:t>numai</a:t>
            </a:r>
            <a:r>
              <a:rPr lang="en-US" altLang="en-US" dirty="0" smtClean="0"/>
              <a:t> </a:t>
            </a:r>
            <a:r>
              <a:rPr lang="en-US" altLang="en-US" dirty="0" err="1" smtClean="0"/>
              <a:t>lagărele</a:t>
            </a:r>
            <a:r>
              <a:rPr lang="en-US" altLang="en-US" dirty="0" smtClean="0"/>
              <a:t> de </a:t>
            </a:r>
            <a:r>
              <a:rPr lang="en-US" altLang="en-US" dirty="0" err="1" smtClean="0"/>
              <a:t>exterminare</a:t>
            </a:r>
            <a:r>
              <a:rPr lang="en-US" altLang="en-US" dirty="0" smtClean="0"/>
              <a:t> au </a:t>
            </a:r>
            <a:r>
              <a:rPr lang="en-US" altLang="en-US" dirty="0" err="1" smtClean="0"/>
              <a:t>fost</a:t>
            </a:r>
            <a:r>
              <a:rPr lang="en-US" altLang="en-US" dirty="0" smtClean="0"/>
              <a:t> </a:t>
            </a:r>
            <a:r>
              <a:rPr lang="en-US" altLang="en-US" dirty="0" err="1" smtClean="0"/>
              <a:t>construite</a:t>
            </a:r>
            <a:r>
              <a:rPr lang="en-US" altLang="en-US" dirty="0" smtClean="0"/>
              <a:t> </a:t>
            </a:r>
            <a:r>
              <a:rPr lang="en-US" altLang="en-US" dirty="0" err="1" smtClean="0"/>
              <a:t>anume</a:t>
            </a:r>
            <a:r>
              <a:rPr lang="en-US" altLang="en-US" dirty="0" smtClean="0"/>
              <a:t> </a:t>
            </a:r>
            <a:r>
              <a:rPr lang="en-US" altLang="en-US" dirty="0" err="1" smtClean="0"/>
              <a:t>pentru</a:t>
            </a:r>
            <a:r>
              <a:rPr lang="en-US" altLang="en-US" dirty="0" smtClean="0"/>
              <a:t> </a:t>
            </a:r>
            <a:r>
              <a:rPr lang="ro-RO" altLang="en-US" dirty="0" smtClean="0"/>
              <a:t>omoruri</a:t>
            </a:r>
            <a:r>
              <a:rPr lang="en-US" altLang="en-US" dirty="0" smtClean="0"/>
              <a:t> </a:t>
            </a:r>
            <a:r>
              <a:rPr lang="en-US" altLang="en-US" dirty="0" err="1" smtClean="0"/>
              <a:t>în</a:t>
            </a:r>
            <a:r>
              <a:rPr lang="en-US" altLang="en-US" dirty="0" smtClean="0"/>
              <a:t> </a:t>
            </a:r>
            <a:r>
              <a:rPr lang="en-US" altLang="en-US" dirty="0" err="1" smtClean="0"/>
              <a:t>masă</a:t>
            </a:r>
            <a:r>
              <a:rPr lang="en-US" altLang="en-US" b="1" dirty="0" smtClean="0"/>
              <a:t>.</a:t>
            </a:r>
          </a:p>
          <a:p>
            <a:endParaRPr lang="en-US" altLang="en-US" dirty="0"/>
          </a:p>
        </p:txBody>
      </p:sp>
      <p:sp>
        <p:nvSpPr>
          <p:cNvPr id="6" name="Rectangle 2">
            <a:extLst>
              <a:ext uri="{FF2B5EF4-FFF2-40B4-BE49-F238E27FC236}">
                <a16:creationId xmlns:a16="http://schemas.microsoft.com/office/drawing/2014/main" xmlns="" id="{24D79293-A1F9-420F-8A74-B6F112122B10}"/>
              </a:ext>
            </a:extLst>
          </p:cNvPr>
          <p:cNvSpPr txBox="1">
            <a:spLocks noChangeArrowheads="1"/>
          </p:cNvSpPr>
          <p:nvPr/>
        </p:nvSpPr>
        <p:spPr>
          <a:xfrm>
            <a:off x="3992451" y="243755"/>
            <a:ext cx="4713668" cy="1031253"/>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altLang="en-US" sz="4000" b="1" u="sng" dirty="0" smtClean="0"/>
              <a:t/>
            </a:r>
            <a:br>
              <a:rPr lang="ro-RO" altLang="en-US" sz="4000" b="1" u="sng" dirty="0" smtClean="0"/>
            </a:br>
            <a:r>
              <a:rPr lang="ro-RO" altLang="en-US" sz="4000" b="1" u="sng" dirty="0" smtClean="0"/>
              <a:t>Fişă de lucru nr. 3</a:t>
            </a:r>
            <a:r>
              <a:rPr lang="ro-RO" altLang="en-US" sz="4000" b="1" dirty="0" smtClean="0"/>
              <a:t/>
            </a:r>
            <a:br>
              <a:rPr lang="ro-RO" altLang="en-US" sz="4000" b="1" dirty="0" smtClean="0"/>
            </a:br>
            <a:endParaRPr lang="ru-RU" altLang="en-US" sz="4000" b="1" dirty="0"/>
          </a:p>
        </p:txBody>
      </p:sp>
    </p:spTree>
    <p:extLst>
      <p:ext uri="{BB962C8B-B14F-4D97-AF65-F5344CB8AC3E}">
        <p14:creationId xmlns:p14="http://schemas.microsoft.com/office/powerpoint/2010/main" val="85531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1016</TotalTime>
  <Words>1734</Words>
  <Application>Microsoft Office PowerPoint</Application>
  <PresentationFormat>Widescreen</PresentationFormat>
  <Paragraphs>265</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Tahoma</vt:lpstr>
      <vt:lpstr>Times New Roman</vt:lpstr>
      <vt:lpstr>Wingdings</vt:lpstr>
      <vt:lpstr>Wingdings 3</vt:lpstr>
      <vt:lpstr>Ion</vt:lpstr>
      <vt:lpstr>PowerPoint Presentation</vt:lpstr>
      <vt:lpstr>Reactualizarea cunoștințelor anterioare</vt:lpstr>
      <vt:lpstr>             OBIECTIVELE  LECȚIEI</vt:lpstr>
      <vt:lpstr>                  TITLUL LECȚIEI </vt:lpstr>
      <vt:lpstr> ETAPELE, MOMENTELE CRUCIALE ȘI DECIZIILE CHEIE ÎN DERULAREA GENOCIDULUI</vt:lpstr>
      <vt:lpstr>Categorii de victime ale Holocaustului</vt:lpstr>
      <vt:lpstr> Fişă de lucru nr. 1 </vt:lpstr>
      <vt:lpstr>1935   Legile rasiale de la Nürnberg </vt:lpstr>
      <vt:lpstr>PowerPoint Presentation</vt:lpstr>
      <vt:lpstr>      Identificați și comparați cu ajutorul hărții și a fișei de lucru nr.3, lagărele de concentrare și exterminare și compelați-le în următorul tabel.</vt:lpstr>
      <vt:lpstr>        Fișă de personaj - Anna Frank- nr.4</vt:lpstr>
      <vt:lpstr>COLOANA B</vt:lpstr>
      <vt:lpstr>PowerPoint Presentation</vt:lpstr>
      <vt:lpstr>PowerPoint Presentation</vt:lpstr>
      <vt:lpstr>PowerPoint Presentation</vt:lpstr>
      <vt:lpstr>PowerPoint Presentation</vt:lpstr>
      <vt:lpstr>PowerPoint Presentation</vt:lpstr>
      <vt:lpstr>Savanți și artiști de origine evreiască emigranți din Germania în perioada interbelică</vt:lpstr>
      <vt:lpstr>RAȚIA ANUALĂ/PESOANĂ ÎN POLONIA</vt:lpstr>
      <vt:lpstr>BILANȚUL HOLOCAUSTULUI</vt:lpstr>
      <vt:lpstr>Victimele evreiesti ale Holocaustului</vt:lpstr>
      <vt:lpstr>PROCESELE DE LA NURNBERG</vt:lpstr>
      <vt:lpstr>                           Temă pentru acasă</vt:lpstr>
      <vt:lpstr>     „Ca supraviețuitor al Holocaustului, mă simt dator să strig și să repet la nesfârșit în numele meu și al tuturor celor la a căror ucidere am fost martor ocular, acel plan de la Wannsee nu a rămas literă moartă, ci tot ce s-a prevăzut a fost pus în practică cu meticulozitate și precizie prusacă, cu o cruzime inimaginabilă”.                                                                                                          Oliver Lustig</vt:lpstr>
      <vt:lpstr>DE CITIT ȘI VIZIONAT!!!</vt:lpstr>
      <vt:lpstr>BIBLIOGRAFIE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Adalia</dc:creator>
  <cp:lastModifiedBy>Microsoft account</cp:lastModifiedBy>
  <cp:revision>124</cp:revision>
  <dcterms:created xsi:type="dcterms:W3CDTF">2022-02-08T15:27:34Z</dcterms:created>
  <dcterms:modified xsi:type="dcterms:W3CDTF">2023-02-24T15:16:55Z</dcterms:modified>
</cp:coreProperties>
</file>