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308" r:id="rId3"/>
    <p:sldId id="347" r:id="rId4"/>
    <p:sldId id="307" r:id="rId5"/>
    <p:sldId id="345" r:id="rId6"/>
    <p:sldId id="346" r:id="rId7"/>
    <p:sldId id="298" r:id="rId8"/>
    <p:sldId id="332" r:id="rId9"/>
    <p:sldId id="314" r:id="rId10"/>
    <p:sldId id="315" r:id="rId11"/>
    <p:sldId id="317" r:id="rId12"/>
    <p:sldId id="337" r:id="rId13"/>
    <p:sldId id="318" r:id="rId14"/>
    <p:sldId id="319" r:id="rId15"/>
    <p:sldId id="321" r:id="rId16"/>
    <p:sldId id="267" r:id="rId17"/>
    <p:sldId id="323" r:id="rId18"/>
    <p:sldId id="320" r:id="rId19"/>
    <p:sldId id="322" r:id="rId20"/>
    <p:sldId id="294" r:id="rId21"/>
    <p:sldId id="269" r:id="rId22"/>
    <p:sldId id="291" r:id="rId23"/>
    <p:sldId id="324" r:id="rId24"/>
    <p:sldId id="270" r:id="rId25"/>
    <p:sldId id="325" r:id="rId26"/>
    <p:sldId id="326" r:id="rId27"/>
    <p:sldId id="327" r:id="rId28"/>
    <p:sldId id="328" r:id="rId29"/>
    <p:sldId id="283" r:id="rId30"/>
    <p:sldId id="329" r:id="rId31"/>
    <p:sldId id="290" r:id="rId32"/>
    <p:sldId id="30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1B274-23D1-412B-A2D4-9EEE1DCE152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512683B-F547-40FA-870F-8328CC070401}">
      <dgm:prSet/>
      <dgm:spPr/>
      <dgm:t>
        <a:bodyPr/>
        <a:lstStyle/>
        <a:p>
          <a:r>
            <a:rPr lang="ro-RO" dirty="0" smtClean="0"/>
            <a:t>Transilvania</a:t>
          </a:r>
          <a:endParaRPr lang="en-US" dirty="0"/>
        </a:p>
      </dgm:t>
    </dgm:pt>
    <dgm:pt modelId="{8E5719D9-FFC7-4916-8DB4-628401E619E0}" type="parTrans" cxnId="{114B98C3-7A6F-4E44-81DC-56B23A7C9BB7}">
      <dgm:prSet/>
      <dgm:spPr/>
      <dgm:t>
        <a:bodyPr/>
        <a:lstStyle/>
        <a:p>
          <a:endParaRPr lang="en-US"/>
        </a:p>
      </dgm:t>
    </dgm:pt>
    <dgm:pt modelId="{02FD7779-4AB9-4767-996C-B272A804EA5D}" type="sibTrans" cxnId="{114B98C3-7A6F-4E44-81DC-56B23A7C9BB7}">
      <dgm:prSet/>
      <dgm:spPr/>
      <dgm:t>
        <a:bodyPr/>
        <a:lstStyle/>
        <a:p>
          <a:endParaRPr lang="en-US"/>
        </a:p>
      </dgm:t>
    </dgm:pt>
    <dgm:pt modelId="{3AAC0CB9-3540-4AC4-840B-5E94771F019D}">
      <dgm:prSet/>
      <dgm:spPr/>
      <dgm:t>
        <a:bodyPr/>
        <a:lstStyle/>
        <a:p>
          <a:r>
            <a:rPr lang="ro-RO" dirty="0" smtClean="0"/>
            <a:t>Bucovina</a:t>
          </a:r>
          <a:endParaRPr lang="en-US" dirty="0"/>
        </a:p>
      </dgm:t>
    </dgm:pt>
    <dgm:pt modelId="{9F2DA040-465B-4E15-9912-AF7AFD555DD0}" type="parTrans" cxnId="{EC7DC4F3-EB0F-41ED-B1CF-C40EF27D8F70}">
      <dgm:prSet/>
      <dgm:spPr/>
      <dgm:t>
        <a:bodyPr/>
        <a:lstStyle/>
        <a:p>
          <a:endParaRPr lang="en-US"/>
        </a:p>
      </dgm:t>
    </dgm:pt>
    <dgm:pt modelId="{E58AA736-94B7-4E71-9BA4-025F99BFCEAD}" type="sibTrans" cxnId="{EC7DC4F3-EB0F-41ED-B1CF-C40EF27D8F70}">
      <dgm:prSet/>
      <dgm:spPr/>
      <dgm:t>
        <a:bodyPr/>
        <a:lstStyle/>
        <a:p>
          <a:endParaRPr lang="en-US"/>
        </a:p>
      </dgm:t>
    </dgm:pt>
    <dgm:pt modelId="{7B3CDBC7-2345-4714-9A15-1365B3E4F2D4}">
      <dgm:prSet/>
      <dgm:spPr/>
      <dgm:t>
        <a:bodyPr/>
        <a:lstStyle/>
        <a:p>
          <a:r>
            <a:rPr lang="ro-RO" dirty="0" smtClean="0"/>
            <a:t>Banat</a:t>
          </a:r>
          <a:endParaRPr lang="en-US" dirty="0"/>
        </a:p>
      </dgm:t>
    </dgm:pt>
    <dgm:pt modelId="{26B3FBC7-8B5F-4E93-84F0-F40FF6AAC279}" type="parTrans" cxnId="{5DACDBC8-8176-41D2-AE12-8322185B20F6}">
      <dgm:prSet/>
      <dgm:spPr/>
      <dgm:t>
        <a:bodyPr/>
        <a:lstStyle/>
        <a:p>
          <a:endParaRPr lang="en-US"/>
        </a:p>
      </dgm:t>
    </dgm:pt>
    <dgm:pt modelId="{9329248D-A15A-4498-BAEA-6814E7C32AD5}" type="sibTrans" cxnId="{5DACDBC8-8176-41D2-AE12-8322185B20F6}">
      <dgm:prSet/>
      <dgm:spPr/>
      <dgm:t>
        <a:bodyPr/>
        <a:lstStyle/>
        <a:p>
          <a:endParaRPr lang="en-US"/>
        </a:p>
      </dgm:t>
    </dgm:pt>
    <dgm:pt modelId="{D0862309-AA56-4551-ACE2-0389DF5B365F}" type="pres">
      <dgm:prSet presAssocID="{A2A1B274-23D1-412B-A2D4-9EEE1DCE1522}" presName="compositeShape" presStyleCnt="0">
        <dgm:presLayoutVars>
          <dgm:chMax val="7"/>
          <dgm:dir/>
          <dgm:resizeHandles val="exact"/>
        </dgm:presLayoutVars>
      </dgm:prSet>
      <dgm:spPr/>
    </dgm:pt>
    <dgm:pt modelId="{7659564E-D08E-40A2-82A2-0E4D38BC0DE3}" type="pres">
      <dgm:prSet presAssocID="{3AAC0CB9-3540-4AC4-840B-5E94771F019D}" presName="circ1" presStyleLbl="vennNode1" presStyleIdx="0" presStyleCnt="3"/>
      <dgm:spPr/>
      <dgm:t>
        <a:bodyPr/>
        <a:lstStyle/>
        <a:p>
          <a:endParaRPr lang="en-US"/>
        </a:p>
      </dgm:t>
    </dgm:pt>
    <dgm:pt modelId="{FCB2F399-5304-4217-9360-266587C946AE}" type="pres">
      <dgm:prSet presAssocID="{3AAC0CB9-3540-4AC4-840B-5E94771F01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64422-DD4E-4CC4-BB98-05754A35B90D}" type="pres">
      <dgm:prSet presAssocID="{3512683B-F547-40FA-870F-8328CC070401}" presName="circ2" presStyleLbl="vennNode1" presStyleIdx="1" presStyleCnt="3" custLinFactNeighborX="13646" custLinFactNeighborY="-11681"/>
      <dgm:spPr/>
      <dgm:t>
        <a:bodyPr/>
        <a:lstStyle/>
        <a:p>
          <a:endParaRPr lang="en-US"/>
        </a:p>
      </dgm:t>
    </dgm:pt>
    <dgm:pt modelId="{BA3CD1C5-3648-4244-BF78-F040DC5A49D7}" type="pres">
      <dgm:prSet presAssocID="{3512683B-F547-40FA-870F-8328CC0704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3A2B1-EFED-42E2-B842-6E1DE6EED661}" type="pres">
      <dgm:prSet presAssocID="{7B3CDBC7-2345-4714-9A15-1365B3E4F2D4}" presName="circ3" presStyleLbl="vennNode1" presStyleIdx="2" presStyleCnt="3"/>
      <dgm:spPr/>
      <dgm:t>
        <a:bodyPr/>
        <a:lstStyle/>
        <a:p>
          <a:endParaRPr lang="en-US"/>
        </a:p>
      </dgm:t>
    </dgm:pt>
    <dgm:pt modelId="{90D57175-F16D-422A-9219-66F86B0A9BF0}" type="pres">
      <dgm:prSet presAssocID="{7B3CDBC7-2345-4714-9A15-1365B3E4F2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CDBC8-8176-41D2-AE12-8322185B20F6}" srcId="{A2A1B274-23D1-412B-A2D4-9EEE1DCE1522}" destId="{7B3CDBC7-2345-4714-9A15-1365B3E4F2D4}" srcOrd="2" destOrd="0" parTransId="{26B3FBC7-8B5F-4E93-84F0-F40FF6AAC279}" sibTransId="{9329248D-A15A-4498-BAEA-6814E7C32AD5}"/>
    <dgm:cxn modelId="{EC7DC4F3-EB0F-41ED-B1CF-C40EF27D8F70}" srcId="{A2A1B274-23D1-412B-A2D4-9EEE1DCE1522}" destId="{3AAC0CB9-3540-4AC4-840B-5E94771F019D}" srcOrd="0" destOrd="0" parTransId="{9F2DA040-465B-4E15-9912-AF7AFD555DD0}" sibTransId="{E58AA736-94B7-4E71-9BA4-025F99BFCEAD}"/>
    <dgm:cxn modelId="{114B98C3-7A6F-4E44-81DC-56B23A7C9BB7}" srcId="{A2A1B274-23D1-412B-A2D4-9EEE1DCE1522}" destId="{3512683B-F547-40FA-870F-8328CC070401}" srcOrd="1" destOrd="0" parTransId="{8E5719D9-FFC7-4916-8DB4-628401E619E0}" sibTransId="{02FD7779-4AB9-4767-996C-B272A804EA5D}"/>
    <dgm:cxn modelId="{570FEE8F-3D10-4DC4-9254-52CE0D29C204}" type="presOf" srcId="{3AAC0CB9-3540-4AC4-840B-5E94771F019D}" destId="{7659564E-D08E-40A2-82A2-0E4D38BC0DE3}" srcOrd="0" destOrd="0" presId="urn:microsoft.com/office/officeart/2005/8/layout/venn1"/>
    <dgm:cxn modelId="{C21D66C8-8D68-47BE-BD75-2893530B890F}" type="presOf" srcId="{3AAC0CB9-3540-4AC4-840B-5E94771F019D}" destId="{FCB2F399-5304-4217-9360-266587C946AE}" srcOrd="1" destOrd="0" presId="urn:microsoft.com/office/officeart/2005/8/layout/venn1"/>
    <dgm:cxn modelId="{E50FF154-3E1F-44BD-9625-C6B026ABFDE9}" type="presOf" srcId="{7B3CDBC7-2345-4714-9A15-1365B3E4F2D4}" destId="{9E53A2B1-EFED-42E2-B842-6E1DE6EED661}" srcOrd="0" destOrd="0" presId="urn:microsoft.com/office/officeart/2005/8/layout/venn1"/>
    <dgm:cxn modelId="{A05299D5-CA80-44FC-8D17-D7029A011DE6}" type="presOf" srcId="{7B3CDBC7-2345-4714-9A15-1365B3E4F2D4}" destId="{90D57175-F16D-422A-9219-66F86B0A9BF0}" srcOrd="1" destOrd="0" presId="urn:microsoft.com/office/officeart/2005/8/layout/venn1"/>
    <dgm:cxn modelId="{D2B4B30F-7682-4E99-B8F8-A9F018F8D976}" type="presOf" srcId="{3512683B-F547-40FA-870F-8328CC070401}" destId="{4EE64422-DD4E-4CC4-BB98-05754A35B90D}" srcOrd="0" destOrd="0" presId="urn:microsoft.com/office/officeart/2005/8/layout/venn1"/>
    <dgm:cxn modelId="{7D094290-8B0F-4B9D-8461-EA7E124DDFAB}" type="presOf" srcId="{A2A1B274-23D1-412B-A2D4-9EEE1DCE1522}" destId="{D0862309-AA56-4551-ACE2-0389DF5B365F}" srcOrd="0" destOrd="0" presId="urn:microsoft.com/office/officeart/2005/8/layout/venn1"/>
    <dgm:cxn modelId="{21F9DFB7-4B22-4000-9B96-D26CBA524D02}" type="presOf" srcId="{3512683B-F547-40FA-870F-8328CC070401}" destId="{BA3CD1C5-3648-4244-BF78-F040DC5A49D7}" srcOrd="1" destOrd="0" presId="urn:microsoft.com/office/officeart/2005/8/layout/venn1"/>
    <dgm:cxn modelId="{989FAB2D-8A41-4F84-8320-424C1E6E2399}" type="presParOf" srcId="{D0862309-AA56-4551-ACE2-0389DF5B365F}" destId="{7659564E-D08E-40A2-82A2-0E4D38BC0DE3}" srcOrd="0" destOrd="0" presId="urn:microsoft.com/office/officeart/2005/8/layout/venn1"/>
    <dgm:cxn modelId="{E6E44E6F-B7B0-4B7A-84DE-54198DB7B632}" type="presParOf" srcId="{D0862309-AA56-4551-ACE2-0389DF5B365F}" destId="{FCB2F399-5304-4217-9360-266587C946AE}" srcOrd="1" destOrd="0" presId="urn:microsoft.com/office/officeart/2005/8/layout/venn1"/>
    <dgm:cxn modelId="{9396D329-5004-4730-9D8F-4034B097E7C0}" type="presParOf" srcId="{D0862309-AA56-4551-ACE2-0389DF5B365F}" destId="{4EE64422-DD4E-4CC4-BB98-05754A35B90D}" srcOrd="2" destOrd="0" presId="urn:microsoft.com/office/officeart/2005/8/layout/venn1"/>
    <dgm:cxn modelId="{D28BFAD1-3EDE-4A09-979B-2906BD6B4ED1}" type="presParOf" srcId="{D0862309-AA56-4551-ACE2-0389DF5B365F}" destId="{BA3CD1C5-3648-4244-BF78-F040DC5A49D7}" srcOrd="3" destOrd="0" presId="urn:microsoft.com/office/officeart/2005/8/layout/venn1"/>
    <dgm:cxn modelId="{A39F7688-AC2C-4E59-8B52-2C014C56A475}" type="presParOf" srcId="{D0862309-AA56-4551-ACE2-0389DF5B365F}" destId="{9E53A2B1-EFED-42E2-B842-6E1DE6EED661}" srcOrd="4" destOrd="0" presId="urn:microsoft.com/office/officeart/2005/8/layout/venn1"/>
    <dgm:cxn modelId="{9B37477A-C490-4809-B674-3036248E4E8D}" type="presParOf" srcId="{D0862309-AA56-4551-ACE2-0389DF5B365F}" destId="{90D57175-F16D-422A-9219-66F86B0A9B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564E-D08E-40A2-82A2-0E4D38BC0DE3}">
      <dsp:nvSpPr>
        <dsp:cNvPr id="0" name=""/>
        <dsp:cNvSpPr/>
      </dsp:nvSpPr>
      <dsp:spPr>
        <a:xfrm>
          <a:off x="2563217" y="60959"/>
          <a:ext cx="2926080" cy="2926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Bucovina</a:t>
          </a:r>
          <a:endParaRPr lang="en-US" sz="2400" kern="1200" dirty="0"/>
        </a:p>
      </dsp:txBody>
      <dsp:txXfrm>
        <a:off x="2953361" y="573023"/>
        <a:ext cx="2145792" cy="1316736"/>
      </dsp:txXfrm>
    </dsp:sp>
    <dsp:sp modelId="{4EE64422-DD4E-4CC4-BB98-05754A35B90D}">
      <dsp:nvSpPr>
        <dsp:cNvPr id="0" name=""/>
        <dsp:cNvSpPr/>
      </dsp:nvSpPr>
      <dsp:spPr>
        <a:xfrm>
          <a:off x="4018337" y="1547964"/>
          <a:ext cx="2926080" cy="2926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Transilvania</a:t>
          </a:r>
          <a:endParaRPr lang="en-US" sz="2400" kern="1200" dirty="0"/>
        </a:p>
      </dsp:txBody>
      <dsp:txXfrm>
        <a:off x="4913230" y="2303868"/>
        <a:ext cx="1755648" cy="1609344"/>
      </dsp:txXfrm>
    </dsp:sp>
    <dsp:sp modelId="{9E53A2B1-EFED-42E2-B842-6E1DE6EED661}">
      <dsp:nvSpPr>
        <dsp:cNvPr id="0" name=""/>
        <dsp:cNvSpPr/>
      </dsp:nvSpPr>
      <dsp:spPr>
        <a:xfrm>
          <a:off x="1507390" y="1889760"/>
          <a:ext cx="2926080" cy="2926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Banat</a:t>
          </a:r>
          <a:endParaRPr lang="en-US" sz="2400" kern="1200" dirty="0"/>
        </a:p>
      </dsp:txBody>
      <dsp:txXfrm>
        <a:off x="1782929" y="2645663"/>
        <a:ext cx="1755648" cy="1609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22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30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5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3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4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4659A4-07A7-4ED8-B0AF-F1BFED10A53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A5D5-D58B-4AB7-B5AF-159F5A58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0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google.com/mail/u/0?ui=2&amp;ik=e9573d9f28&amp;attid=0.1&amp;permmsgid=msg-a:r3792522969945961306&amp;th=17ec58ab06acf9b3&amp;view=att&amp;disp=safe&amp;realattid=17ec58a93c7d1e177cb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istoire\16%20MARTIE%202009\CLASA%20A%20VIII+A\CLASA%20A%20VIII%20A\Filme\romaniiiww.avi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talog.manualedigitaleart.ro/art-i8/v1/video/ani_p89.mp4" TargetMode="External"/><Relationship Id="rId5" Type="http://schemas.openxmlformats.org/officeDocument/2006/relationships/hyperlink" Target="http://ro.wikipedia.org/wiki/Propagand%C4%83" TargetMode="External"/><Relationship Id="rId4" Type="http://schemas.openxmlformats.org/officeDocument/2006/relationships/hyperlink" Target="http://ro.wikipedia.org/wiki/Poste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982614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youtube.com/watch?v=dqry0KTstj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no3dsIkD_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Cadrilater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.wikipedia.org/wiki/Pumnal" TargetMode="External"/><Relationship Id="rId5" Type="http://schemas.openxmlformats.org/officeDocument/2006/relationships/hyperlink" Target="http://ro.wikipedia.org/wiki/Kaiser" TargetMode="Externa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473442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60147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?ui=2&amp;ik=e9573d9f28&amp;attid=0.1&amp;permmsgid=msg-a:r3792522969945961306&amp;th=17ec58ab06acf9b3&amp;view=att&amp;disp=safe&amp;realattid=17ec58a93c7d1e177cb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648" y="476517"/>
            <a:ext cx="8980868" cy="1622071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ROMÂNIA ÎN PRIMUL RĂZBOI MONDIAL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6340853" y="409103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7891">
            <a:off x="2528990" y="2574194"/>
            <a:ext cx="3406459" cy="262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Äƒzboi | Cele mai frumoase citate despre rÄƒzboi | citate-alese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478">
            <a:off x="7776356" y="2660925"/>
            <a:ext cx="3191795" cy="283877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57866" y="5161419"/>
            <a:ext cx="10542431" cy="14553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o-RO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PROFESOR. </a:t>
            </a:r>
            <a:r>
              <a:rPr lang="ro-RO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SALVAN ADALIA </a:t>
            </a:r>
            <a:r>
              <a:rPr lang="ro-RO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FLORENTINA</a:t>
            </a:r>
          </a:p>
          <a:p>
            <a:pPr algn="ctr"/>
            <a:endParaRPr lang="ro-RO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„</a:t>
            </a:r>
            <a:r>
              <a:rPr lang="ro-RO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 ISAC</a:t>
            </a:r>
            <a:r>
              <a:rPr lang="ro-RO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CLUJ-NAPOCA</a:t>
            </a:r>
          </a:p>
          <a:p>
            <a:pPr algn="ctr"/>
            <a:r>
              <a:rPr lang="ro-RO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CLASA: a VII-a A</a:t>
            </a:r>
          </a:p>
          <a:p>
            <a:pPr algn="ctr"/>
            <a:endParaRPr lang="ro-RO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1"/>
          <p:cNvSpPr/>
          <p:nvPr/>
        </p:nvSpPr>
        <p:spPr>
          <a:xfrm>
            <a:off x="3761744" y="369195"/>
            <a:ext cx="424507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smtClean="0">
                <a:latin typeface="Book Antiqua" pitchFamily="18" charset="0"/>
              </a:rPr>
              <a:t>- 27 </a:t>
            </a:r>
            <a:r>
              <a:rPr lang="en-US" sz="1600" b="1" dirty="0" err="1" smtClean="0">
                <a:latin typeface="Book Antiqua" pitchFamily="18" charset="0"/>
              </a:rPr>
              <a:t>septembrie</a:t>
            </a:r>
            <a:r>
              <a:rPr lang="en-US" sz="1600" b="1" dirty="0" smtClean="0">
                <a:latin typeface="Book Antiqua" pitchFamily="18" charset="0"/>
              </a:rPr>
              <a:t> 1914 – </a:t>
            </a:r>
            <a:r>
              <a:rPr lang="en-US" sz="1600" b="1" dirty="0" err="1" smtClean="0">
                <a:latin typeface="Book Antiqua" pitchFamily="18" charset="0"/>
              </a:rPr>
              <a:t>moare</a:t>
            </a:r>
            <a:r>
              <a:rPr lang="en-US" sz="1600" b="1" dirty="0" smtClean="0">
                <a:latin typeface="Book Antiqua" pitchFamily="18" charset="0"/>
              </a:rPr>
              <a:t> </a:t>
            </a:r>
            <a:r>
              <a:rPr lang="en-US" sz="1600" b="1" dirty="0" err="1" smtClean="0">
                <a:latin typeface="Book Antiqua" pitchFamily="18" charset="0"/>
              </a:rPr>
              <a:t>Regele</a:t>
            </a:r>
            <a:r>
              <a:rPr lang="en-US" sz="1600" b="1" dirty="0" smtClean="0">
                <a:latin typeface="Book Antiqua" pitchFamily="18" charset="0"/>
              </a:rPr>
              <a:t> Carol I</a:t>
            </a:r>
            <a:endParaRPr lang="en-US" sz="1600" dirty="0"/>
          </a:p>
        </p:txBody>
      </p:sp>
      <p:pic>
        <p:nvPicPr>
          <p:cNvPr id="5" name="Picture 4" descr="http://www.rador.ro/events/10_mai_regalitate/img/ferdinand_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71758">
            <a:off x="871552" y="218972"/>
            <a:ext cx="2899718" cy="3815418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7/74/Carol_I_of_Romania_king.jpg/85px-Carol_I_of_Romania_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2832">
            <a:off x="8313531" y="315588"/>
            <a:ext cx="2894371" cy="4086175"/>
          </a:xfrm>
          <a:prstGeom prst="rect">
            <a:avLst/>
          </a:prstGeom>
          <a:noFill/>
        </p:spPr>
      </p:pic>
      <p:sp>
        <p:nvSpPr>
          <p:cNvPr id="7" name="Dreptunghi 2"/>
          <p:cNvSpPr/>
          <p:nvPr/>
        </p:nvSpPr>
        <p:spPr>
          <a:xfrm>
            <a:off x="4293765" y="3401079"/>
            <a:ext cx="35205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600" b="1" dirty="0" smtClean="0">
                <a:latin typeface="Book Antiqua" pitchFamily="18" charset="0"/>
              </a:rPr>
              <a:t> la </a:t>
            </a:r>
            <a:r>
              <a:rPr lang="en-US" sz="1600" b="1" dirty="0" err="1" smtClean="0">
                <a:latin typeface="Book Antiqua" pitchFamily="18" charset="0"/>
              </a:rPr>
              <a:t>tron</a:t>
            </a:r>
            <a:r>
              <a:rPr lang="en-US" sz="1600" b="1" dirty="0" smtClean="0">
                <a:latin typeface="Book Antiqua" pitchFamily="18" charset="0"/>
              </a:rPr>
              <a:t> a </a:t>
            </a:r>
            <a:r>
              <a:rPr lang="en-US" sz="1600" b="1" dirty="0" err="1" smtClean="0">
                <a:latin typeface="Book Antiqua" pitchFamily="18" charset="0"/>
              </a:rPr>
              <a:t>urmat</a:t>
            </a:r>
            <a:r>
              <a:rPr lang="en-US" sz="1600" b="1" dirty="0" smtClean="0">
                <a:latin typeface="Book Antiqua" pitchFamily="18" charset="0"/>
              </a:rPr>
              <a:t> </a:t>
            </a:r>
            <a:r>
              <a:rPr lang="en-US" sz="1600" b="1" dirty="0" err="1" smtClean="0">
                <a:latin typeface="Book Antiqua" pitchFamily="18" charset="0"/>
              </a:rPr>
              <a:t>Regele</a:t>
            </a:r>
            <a:r>
              <a:rPr lang="en-US" sz="1600" b="1" dirty="0" smtClean="0">
                <a:latin typeface="Book Antiqua" pitchFamily="18" charset="0"/>
              </a:rPr>
              <a:t> Ferdinand I</a:t>
            </a:r>
          </a:p>
          <a:p>
            <a:r>
              <a:rPr lang="en-US" sz="1600" b="1" dirty="0" smtClean="0">
                <a:latin typeface="Book Antiqua" pitchFamily="18" charset="0"/>
              </a:rPr>
              <a:t>                (1914 – 1927)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93765" y="5677100"/>
            <a:ext cx="4623516" cy="136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https://mail.google.com/mail/u/0?ui=2&amp;ik=e9573d9f28&amp;attid=0.1&amp;permmsgid=msg-a:r3792522969945961306&amp;th=17ec58ab06acf9b3&amp;view=att&amp;disp=safe&amp;realattid=17ec58a93c7d1e177cb1                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4035" y="4253151"/>
            <a:ext cx="7469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o-RO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Realizați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ro-RO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portret istoric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regelui Ferdinand I pe 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baza </a:t>
            </a:r>
            <a:r>
              <a:rPr lang="ro-RO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informațiilor din materialul următor.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76899"/>
              </p:ext>
            </p:extLst>
          </p:nvPr>
        </p:nvGraphicFramePr>
        <p:xfrm>
          <a:off x="3397521" y="5084148"/>
          <a:ext cx="5768340" cy="57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340"/>
              </a:tblGrid>
              <a:tr h="576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kern="1200" dirty="0">
                          <a:effectLst/>
                        </a:rPr>
                        <a:t>Pesonalitatea </a:t>
                      </a:r>
                      <a:r>
                        <a:rPr lang="ro-RO" sz="1200" kern="1200" dirty="0" smtClean="0">
                          <a:effectLst/>
                        </a:rPr>
                        <a:t>istorică</a:t>
                      </a:r>
                      <a:r>
                        <a:rPr lang="ro-RO" sz="1200" kern="1200" baseline="0" dirty="0" smtClean="0">
                          <a:effectLst/>
                        </a:rPr>
                        <a:t> Ferdinand 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5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005" y="1295400"/>
            <a:ext cx="38100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o-RO" dirty="0" smtClean="0">
                <a:latin typeface="Book Antiqua" pitchFamily="18" charset="0"/>
              </a:rPr>
              <a:t>Tratatul României cu Antanta (4/17 august 1916)</a:t>
            </a:r>
            <a:endParaRPr lang="en-US" dirty="0" smtClean="0">
              <a:latin typeface="Book Antiqu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5129038"/>
              </p:ext>
            </p:extLst>
          </p:nvPr>
        </p:nvGraphicFramePr>
        <p:xfrm>
          <a:off x="956256" y="1981200"/>
          <a:ext cx="805251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28"/>
          <p:cNvSpPr>
            <a:spLocks noChangeArrowheads="1"/>
          </p:cNvSpPr>
          <p:nvPr/>
        </p:nvSpPr>
        <p:spPr bwMode="auto">
          <a:xfrm>
            <a:off x="495301" y="2533084"/>
            <a:ext cx="1981200" cy="3733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8201" y="3276600"/>
            <a:ext cx="1295400" cy="224676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o-RO" sz="1400" dirty="0" smtClean="0"/>
              <a:t>Recunoștea</a:t>
            </a:r>
            <a:endParaRPr lang="ro-RO" sz="1400" dirty="0"/>
          </a:p>
          <a:p>
            <a:r>
              <a:rPr lang="ro-RO" sz="1400" dirty="0" smtClean="0"/>
              <a:t>României </a:t>
            </a:r>
            <a:endParaRPr lang="ro-RO" sz="1400" dirty="0"/>
          </a:p>
          <a:p>
            <a:r>
              <a:rPr lang="ro-RO" sz="1400" dirty="0"/>
              <a:t>drepturile </a:t>
            </a:r>
          </a:p>
          <a:p>
            <a:r>
              <a:rPr lang="ro-RO" sz="1400" dirty="0"/>
              <a:t>legitime </a:t>
            </a:r>
          </a:p>
          <a:p>
            <a:r>
              <a:rPr lang="ro-RO" sz="1400" dirty="0"/>
              <a:t>asupra </a:t>
            </a:r>
          </a:p>
          <a:p>
            <a:r>
              <a:rPr lang="ro-RO" sz="1400" dirty="0"/>
              <a:t>teritoriilor</a:t>
            </a:r>
          </a:p>
          <a:p>
            <a:r>
              <a:rPr lang="ro-RO" sz="1400" dirty="0"/>
              <a:t> </a:t>
            </a:r>
            <a:r>
              <a:rPr lang="ro-RO" sz="1400" dirty="0" smtClean="0"/>
              <a:t>romanești</a:t>
            </a:r>
            <a:endParaRPr lang="ro-RO" sz="1400" dirty="0"/>
          </a:p>
          <a:p>
            <a:r>
              <a:rPr lang="ro-RO" sz="1400" dirty="0" smtClean="0"/>
              <a:t>stăpânite </a:t>
            </a:r>
            <a:r>
              <a:rPr lang="ro-RO" sz="1400" dirty="0"/>
              <a:t>de</a:t>
            </a:r>
          </a:p>
          <a:p>
            <a:r>
              <a:rPr lang="ro-RO" sz="1400" dirty="0"/>
              <a:t> Austro-Ungaria</a:t>
            </a:r>
            <a:endParaRPr lang="en-US" sz="1400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2133600" y="1905000"/>
            <a:ext cx="838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8188817" y="2743200"/>
            <a:ext cx="3048000" cy="1066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8612099" y="3096280"/>
            <a:ext cx="2201436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o-RO" sz="1400" dirty="0"/>
              <a:t>Prevedea </a:t>
            </a:r>
            <a:r>
              <a:rPr lang="ro-RO" sz="1400" dirty="0" smtClean="0"/>
              <a:t>obligația </a:t>
            </a:r>
            <a:r>
              <a:rPr lang="ro-RO" sz="1400" dirty="0"/>
              <a:t>Antantei</a:t>
            </a:r>
          </a:p>
          <a:p>
            <a:r>
              <a:rPr lang="ro-RO" sz="1400" dirty="0"/>
              <a:t>de a sprijini Romania</a:t>
            </a:r>
            <a:endParaRPr lang="en-US" sz="1400" dirty="0"/>
          </a:p>
        </p:txBody>
      </p:sp>
      <p:pic>
        <p:nvPicPr>
          <p:cNvPr id="12" name="romaniiiww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8536546" y="3962400"/>
            <a:ext cx="3048000" cy="2286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438401" y="4752304"/>
            <a:ext cx="1640982" cy="35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1" y="3819123"/>
            <a:ext cx="1862069" cy="93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38401" y="4623515"/>
            <a:ext cx="3614669" cy="16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reptunghi 1"/>
          <p:cNvSpPr/>
          <p:nvPr/>
        </p:nvSpPr>
        <p:spPr>
          <a:xfrm>
            <a:off x="4245735" y="200707"/>
            <a:ext cx="336726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3. Convenția cu Antanta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718982" y="2636881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august 1916, Consiliul de Coroană a decis intrarea României în război alături de Antanta.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949" y="321605"/>
            <a:ext cx="5905051" cy="4456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 smtClean="0">
                <a:solidFill>
                  <a:srgbClr val="FF0000"/>
                </a:solidFill>
              </a:rPr>
              <a:t>I</a:t>
            </a:r>
            <a:r>
              <a:rPr lang="ro-RO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 se obligă să declare război </a:t>
            </a:r>
            <a:r>
              <a:rPr lang="ro-RO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să atace Austro-Ungaria, în condițiile stabilite prin convenția militară</a:t>
            </a:r>
            <a:r>
              <a:rPr lang="ro-RO" sz="2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o-RO" sz="2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Rusia, Franța, Anglia și Italia garantează integritatea teritorială a României în toată întinderea fruntaliilor sale actuale.</a:t>
            </a:r>
          </a:p>
          <a:p>
            <a:pPr algn="just"/>
            <a:r>
              <a:rPr lang="ro-RO" sz="2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Recunosc României dreptul de a anexa teritoriile monarhiei Austro-Ungare.</a:t>
            </a:r>
          </a:p>
          <a:p>
            <a:pPr algn="just"/>
            <a:r>
              <a:rPr lang="ro-RO" sz="2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România se va bucura de aceleași drepturi ca și aliații săi, în tot ce privește tratativele  de pace cât și discutarea chestiunilor care vor fi supuse hotărârii conferinței de pace.</a:t>
            </a:r>
          </a:p>
          <a:p>
            <a:pPr marL="0" indent="0" algn="r">
              <a:buNone/>
            </a:pP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Tratatul de alianță dintre România, Rusia, Anglia,  Franța și Italia 4/17 august 1916</a:t>
            </a:r>
          </a:p>
          <a:p>
            <a:pPr algn="r"/>
            <a:endParaRPr lang="ro-RO" sz="2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189" y="3866304"/>
            <a:ext cx="5900760" cy="11204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Identificați pe baza extrasului din Tratatul de Alianță cu Antanta, 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ARGUMENTE PRO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ce au determinat România să accepte intrarea în război. Care era principalul obiectiv al României. </a:t>
            </a:r>
            <a:r>
              <a:rPr lang="ro-RO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Vizionați materialul următor!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5378"/>
              </p:ext>
            </p:extLst>
          </p:nvPr>
        </p:nvGraphicFramePr>
        <p:xfrm>
          <a:off x="652004" y="5416831"/>
          <a:ext cx="4934558" cy="132652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67279"/>
                <a:gridCol w="2467279"/>
              </a:tblGrid>
              <a:tr h="930681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ARGUMENTE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POLITIC AL ROMÂNIEI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58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13" y="579103"/>
            <a:ext cx="3685416" cy="2028093"/>
          </a:xfrm>
          <a:prstGeom prst="rect">
            <a:avLst/>
          </a:prstGeom>
        </p:spPr>
      </p:pic>
      <p:sp>
        <p:nvSpPr>
          <p:cNvPr id="11" name="Dreptunghi 1"/>
          <p:cNvSpPr/>
          <p:nvPr/>
        </p:nvSpPr>
        <p:spPr>
          <a:xfrm>
            <a:off x="3282995" y="56284"/>
            <a:ext cx="336726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3. Convenția cu Antanta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upload.wikimedia.org/wikipedia/commons/thumb/a/a6/WWI_Poster_Rumania.jpg/150px-WWI_Poster_Ruma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4898" y="3924410"/>
            <a:ext cx="2133600" cy="2006255"/>
          </a:xfrm>
          <a:prstGeom prst="rect">
            <a:avLst/>
          </a:prstGeom>
          <a:noFill/>
        </p:spPr>
      </p:pic>
      <p:sp>
        <p:nvSpPr>
          <p:cNvPr id="13" name="Dreptunghi 9"/>
          <p:cNvSpPr/>
          <p:nvPr/>
        </p:nvSpPr>
        <p:spPr>
          <a:xfrm>
            <a:off x="9823360" y="5930665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b="1" dirty="0" smtClean="0">
                <a:solidFill>
                  <a:srgbClr val="002060"/>
                </a:solidFill>
                <a:hlinkClick r:id="rId4" tooltip="Poster"/>
              </a:rPr>
              <a:t>Poster</a:t>
            </a:r>
            <a:r>
              <a:rPr lang="vi-VN" sz="1200" b="1" dirty="0" smtClean="0">
                <a:solidFill>
                  <a:srgbClr val="002060"/>
                </a:solidFill>
              </a:rPr>
              <a:t> de </a:t>
            </a:r>
            <a:r>
              <a:rPr lang="vi-VN" sz="1200" b="1" dirty="0" smtClean="0">
                <a:solidFill>
                  <a:srgbClr val="002060"/>
                </a:solidFill>
                <a:hlinkClick r:id="rId5" tooltip="Propagandă"/>
              </a:rPr>
              <a:t>propagandă</a:t>
            </a:r>
            <a:r>
              <a:rPr lang="vi-VN" sz="1200" b="1" dirty="0" smtClean="0">
                <a:solidFill>
                  <a:srgbClr val="002060"/>
                </a:solidFill>
              </a:rPr>
              <a:t> britanic legat de intrarea României în război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0590" y="5486001"/>
            <a:ext cx="369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catalog.manualedigitaleart.ro/art-i8/v1/video/ani_p89.mp4</a:t>
            </a:r>
            <a:r>
              <a:rPr lang="ro-RO" dirty="0" smtClean="0"/>
              <a:t>,  min 1-30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5"/>
          <p:cNvSpPr/>
          <p:nvPr/>
        </p:nvSpPr>
        <p:spPr>
          <a:xfrm>
            <a:off x="2923504" y="304800"/>
            <a:ext cx="636216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dirty="0" smtClean="0"/>
              <a:t>4. </a:t>
            </a:r>
            <a:r>
              <a:rPr lang="ro-RO" b="1" dirty="0" smtClean="0">
                <a:latin typeface="Book Antiqua" pitchFamily="18" charset="0"/>
              </a:rPr>
              <a:t>Participarea României la Război </a:t>
            </a:r>
            <a:r>
              <a:rPr lang="en-US" b="1" dirty="0" smtClean="0">
                <a:latin typeface="Book Antiqua" pitchFamily="18" charset="0"/>
              </a:rPr>
              <a:t> (1916 – 1918)</a:t>
            </a:r>
            <a:endParaRPr lang="ro-RO" dirty="0">
              <a:latin typeface="Book Antiqua" pitchFamily="18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955442" y="1284301"/>
            <a:ext cx="861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14 /27 august 1916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România declar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război Austro-Ungariei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si începe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eliberarea Transilvaniei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deviza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acum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ori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niciodat</a:t>
            </a:r>
            <a:r>
              <a:rPr lang="ro-RO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16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6"/>
          <p:cNvSpPr/>
          <p:nvPr/>
        </p:nvSpPr>
        <p:spPr>
          <a:xfrm>
            <a:off x="785611" y="2510024"/>
            <a:ext cx="38636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	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Națiunea franceză în întregime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”,potrivit expresiei primului ministru al Franței, aplauda decizia României. “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N-am uitat şi nu vom uita niciodată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va nota, în acest sens, generalul Petin, 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Romania a intrat de partea noastră într-o </a:t>
            </a:r>
            <a:r>
              <a:rPr lang="ro-RO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epoc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când războiul era departe de a fi câștigat”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Este un eveniment care va 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mâne în istoria eliberării popoarelor (si care) va scurta considerabil durata războiului, aprecia un ziarist. În general, decizia României a produs asupra aliaților </a:t>
            </a:r>
            <a:r>
              <a:rPr lang="ro-RO" i="1" dirty="0" smtClean="0">
                <a:latin typeface="Times New Roman" pitchFamily="18" charset="0"/>
                <a:cs typeface="Times New Roman" pitchFamily="18" charset="0"/>
              </a:rPr>
              <a:t>“un minunat efect moral”.</a:t>
            </a:r>
            <a:endParaRPr lang="ro-RO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085" y="2257123"/>
            <a:ext cx="5257800" cy="38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76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755" y="944450"/>
            <a:ext cx="62640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070" y="3367172"/>
            <a:ext cx="1219200" cy="13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6585" y="3789695"/>
            <a:ext cx="1032259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reptunghi 9"/>
          <p:cNvSpPr/>
          <p:nvPr/>
        </p:nvSpPr>
        <p:spPr>
          <a:xfrm>
            <a:off x="6439634" y="5858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1" dirty="0" smtClean="0"/>
              <a:t>In </a:t>
            </a:r>
            <a:r>
              <a:rPr lang="en-US" sz="1400" b="1" i="1" dirty="0" err="1" smtClean="0"/>
              <a:t>poze:Alexandru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Averescu</a:t>
            </a:r>
            <a:r>
              <a:rPr lang="en-US" sz="1400" b="1" i="1" dirty="0" smtClean="0"/>
              <a:t>(general roman) </a:t>
            </a:r>
            <a:r>
              <a:rPr lang="en-US" sz="1400" b="1" i="1" dirty="0" err="1" smtClean="0"/>
              <a:t>si</a:t>
            </a:r>
            <a:r>
              <a:rPr lang="en-US" sz="1400" b="1" i="1" dirty="0" smtClean="0"/>
              <a:t> August von</a:t>
            </a:r>
          </a:p>
          <a:p>
            <a:r>
              <a:rPr lang="it-IT" sz="1400" b="1" i="1" dirty="0" smtClean="0"/>
              <a:t>Makensen(comandantul trupelor germane din Bulgaria)</a:t>
            </a:r>
            <a:endParaRPr lang="en-US" sz="1400" dirty="0"/>
          </a:p>
        </p:txBody>
      </p:sp>
      <p:sp>
        <p:nvSpPr>
          <p:cNvPr id="6" name="Dreptunghi 5"/>
          <p:cNvSpPr/>
          <p:nvPr/>
        </p:nvSpPr>
        <p:spPr>
          <a:xfrm>
            <a:off x="3825980" y="271401"/>
            <a:ext cx="305885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Campania din 1916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reptunghi 10"/>
          <p:cNvSpPr/>
          <p:nvPr/>
        </p:nvSpPr>
        <p:spPr>
          <a:xfrm>
            <a:off x="914229" y="1619990"/>
            <a:ext cx="3722165" cy="23158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august 1916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armata român</a:t>
            </a:r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intr</a:t>
            </a:r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i="1" dirty="0" smtClean="0">
                <a:latin typeface="Times New Roman" pitchFamily="18" charset="0"/>
                <a:cs typeface="Times New Roman" pitchFamily="18" charset="0"/>
              </a:rPr>
              <a:t>Transilvania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eliberat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localit</a:t>
            </a:r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ăţ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1400" b="1" i="1" dirty="0" smtClean="0">
                <a:latin typeface="Times New Roman" pitchFamily="18" charset="0"/>
                <a:cs typeface="Times New Roman" pitchFamily="18" charset="0"/>
              </a:rPr>
              <a:t>Brașov,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1400" b="1" i="1" dirty="0" err="1" smtClean="0">
                <a:latin typeface="Times New Roman" pitchFamily="18" charset="0"/>
                <a:cs typeface="Times New Roman" pitchFamily="18" charset="0"/>
              </a:rPr>
              <a:t>ăgaras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400" b="1" i="1" dirty="0" smtClean="0">
                <a:latin typeface="Times New Roman" pitchFamily="18" charset="0"/>
                <a:cs typeface="Times New Roman" pitchFamily="18" charset="0"/>
              </a:rPr>
              <a:t>Miercurea – Ciuc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i="1" dirty="0" smtClean="0">
                <a:latin typeface="Times New Roman" pitchFamily="18" charset="0"/>
                <a:cs typeface="Times New Roman" pitchFamily="18" charset="0"/>
              </a:rPr>
              <a:t>Odorhei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avansând până aproape de </a:t>
            </a:r>
            <a:r>
              <a:rPr lang="ro-RO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Sibiu</a:t>
            </a:r>
            <a:r>
              <a:rPr lang="ro-RO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ro-RO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Sighișoara</a:t>
            </a:r>
            <a:endParaRPr lang="ro-RO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607971" y="378854"/>
            <a:ext cx="78486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 august/1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septembrie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- 24 august/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septembrie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1916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b="1" dirty="0" err="1" smtClean="0">
                <a:latin typeface="Times New Roman" pitchFamily="18" charset="0"/>
                <a:cs typeface="Times New Roman" pitchFamily="18" charset="0"/>
              </a:rPr>
              <a:t>lia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Turtucaia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457200" y="1295400"/>
            <a:ext cx="2971800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trupelor române care apărau capul de pod Turtucaia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înfrânte de germani si bulgari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ofensiva româneasca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oprit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utrakanBat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679" y="1102678"/>
            <a:ext cx="4800600" cy="3216402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65571" y="4519683"/>
            <a:ext cx="419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Bătălia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Turtucaia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pictură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Dimităr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Ghiugenov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4" descr="http://upload.wikimedia.org/wikipedia/commons/thumb/3/34/Tropas-rumanas-c%C3%A1rpatos--rumaniassacrific00neguuoft.png/175px-Tropas-rumanas-c%C3%A1rpatos--rumaniassacrific00neguuo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780" y="3341560"/>
            <a:ext cx="3969963" cy="2971800"/>
          </a:xfrm>
          <a:prstGeom prst="rect">
            <a:avLst/>
          </a:prstGeom>
          <a:noFill/>
        </p:spPr>
      </p:pic>
      <p:sp>
        <p:nvSpPr>
          <p:cNvPr id="7" name="Dreptunghi 6"/>
          <p:cNvSpPr/>
          <p:nvPr/>
        </p:nvSpPr>
        <p:spPr>
          <a:xfrm>
            <a:off x="6496317" y="5885489"/>
            <a:ext cx="3729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b="1" dirty="0" smtClean="0">
                <a:latin typeface="+mj-lt"/>
              </a:rPr>
              <a:t>Bătălia de la Turtucaia a dus la retragerea a șapte divizii românești de pe pe frontul de nord</a:t>
            </a:r>
            <a:endParaRPr lang="en-US" sz="1400" b="1" dirty="0">
              <a:latin typeface="+mj-lt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274157" y="5028063"/>
            <a:ext cx="4559122" cy="6568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o-RO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Exprimi-vă opinia față de imaginea de mai sus!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512728" y="783235"/>
            <a:ext cx="5601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Salvarea drapelului de luptă de la </a:t>
            </a:r>
            <a:r>
              <a:rPr lang="ro-RO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Turtucaia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00" y="1167653"/>
            <a:ext cx="3402805" cy="295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85" y="1266625"/>
            <a:ext cx="5923134" cy="21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5352" y="1223167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Solda</a:t>
            </a:r>
            <a:r>
              <a:rPr lang="ro-RO" sz="2000" b="1" dirty="0">
                <a:solidFill>
                  <a:srgbClr val="FF0000"/>
                </a:solidFill>
              </a:rPr>
              <a:t>ţ</a:t>
            </a:r>
            <a:r>
              <a:rPr lang="it-IT" sz="2000" b="1" dirty="0">
                <a:solidFill>
                  <a:srgbClr val="FF0000"/>
                </a:solidFill>
              </a:rPr>
              <a:t>i rom</a:t>
            </a:r>
            <a:r>
              <a:rPr lang="ro-RO" sz="2000" b="1" dirty="0">
                <a:solidFill>
                  <a:srgbClr val="FF0000"/>
                </a:solidFill>
              </a:rPr>
              <a:t>â</a:t>
            </a:r>
            <a:r>
              <a:rPr lang="it-IT" sz="2000" b="1" dirty="0">
                <a:solidFill>
                  <a:srgbClr val="FF0000"/>
                </a:solidFill>
              </a:rPr>
              <a:t>ni mor</a:t>
            </a:r>
            <a:r>
              <a:rPr lang="ro-RO" sz="2000" b="1" dirty="0">
                <a:solidFill>
                  <a:srgbClr val="FF0000"/>
                </a:solidFill>
              </a:rPr>
              <a:t>ţ</a:t>
            </a:r>
            <a:r>
              <a:rPr lang="it-IT" sz="2000" b="1" dirty="0">
                <a:solidFill>
                  <a:srgbClr val="FF0000"/>
                </a:solidFill>
              </a:rPr>
              <a:t>i </a:t>
            </a:r>
            <a:r>
              <a:rPr lang="ro-RO" sz="2000" b="1" dirty="0">
                <a:solidFill>
                  <a:srgbClr val="FF0000"/>
                </a:solidFill>
              </a:rPr>
              <a:t>î</a:t>
            </a:r>
            <a:r>
              <a:rPr lang="it-IT" sz="2000" b="1" dirty="0">
                <a:solidFill>
                  <a:srgbClr val="FF0000"/>
                </a:solidFill>
              </a:rPr>
              <a:t>n lupta de la Bartolomeu - octombrie 1916</a:t>
            </a:r>
            <a:r>
              <a:rPr lang="it-IT" sz="2000" b="1" dirty="0"/>
              <a:t> </a:t>
            </a:r>
            <a:endParaRPr lang="en-US" altLang="en-GB" sz="20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85" y="3537655"/>
            <a:ext cx="6246254" cy="31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646239" y="3704023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Intrarea trupelor germane în Bucureşti - 1916</a:t>
            </a:r>
            <a:endParaRPr lang="en-US" alt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1" y="4384720"/>
            <a:ext cx="3981182" cy="242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2728" y="4384720"/>
            <a:ext cx="44550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rgbClr val="FF0000"/>
                </a:solidFill>
              </a:rPr>
              <a:t>August 1916 – trupele româneşti trec Carpaţii</a:t>
            </a:r>
            <a:endParaRPr lang="en-US" alt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456090" y="160690"/>
            <a:ext cx="4559122" cy="656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CAMPANIA DIN 1916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4"/>
          <p:cNvSpPr/>
          <p:nvPr/>
        </p:nvSpPr>
        <p:spPr>
          <a:xfrm>
            <a:off x="2197993" y="357388"/>
            <a:ext cx="7899043" cy="8274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după luptele grele din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octombrie-noiembrie 1916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de pe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Jiu, Olt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si de la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Neajlov-Argeș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vi-VN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treimi din teritoriul ţ</a:t>
            </a:r>
            <a:r>
              <a:rPr lang="vi-VN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it-IT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inclusiv </a:t>
            </a:r>
            <a:r>
              <a:rPr lang="ro-RO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capitala,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sunt ocupate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  </a:t>
            </a:r>
            <a:r>
              <a:rPr lang="it-IT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trupele germane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reptunghi 5"/>
          <p:cNvSpPr/>
          <p:nvPr/>
        </p:nvSpPr>
        <p:spPr>
          <a:xfrm>
            <a:off x="296790" y="2497117"/>
            <a:ext cx="2514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Regele, guvernul si parlamentul se retrag la Iași</a:t>
            </a:r>
            <a:endParaRPr lang="ro-RO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reptunghi 7"/>
          <p:cNvSpPr/>
          <p:nvPr/>
        </p:nvSpPr>
        <p:spPr>
          <a:xfrm>
            <a:off x="220590" y="4544095"/>
            <a:ext cx="2667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- Frontul romanesc este stabilit in sudul Moldovei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(între Carpații de Curbura si Dunăre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ișier:Romania-WW1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8198" y="1562637"/>
            <a:ext cx="6026161" cy="5134667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621110" y="2789504"/>
            <a:ext cx="2021983" cy="1588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IAȘI, CAPITALA PROVIZORIE</a:t>
            </a:r>
            <a:endParaRPr 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șier:Romania-WW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614" y="668679"/>
            <a:ext cx="8229600" cy="6189321"/>
          </a:xfrm>
          <a:prstGeom prst="rect">
            <a:avLst/>
          </a:prstGeom>
          <a:noFill/>
        </p:spPr>
      </p:pic>
      <p:sp>
        <p:nvSpPr>
          <p:cNvPr id="3" name="Dreptunghi 2"/>
          <p:cNvSpPr/>
          <p:nvPr/>
        </p:nvSpPr>
        <p:spPr>
          <a:xfrm>
            <a:off x="3505200" y="152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</a:t>
            </a:r>
            <a:r>
              <a:rPr lang="vi-VN" dirty="0" smtClean="0"/>
              <a:t>ampania română în Transilvania, august 1916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șier:Romania-WW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865" y="1038896"/>
            <a:ext cx="5392390" cy="4969295"/>
          </a:xfrm>
          <a:prstGeom prst="rect">
            <a:avLst/>
          </a:prstGeom>
          <a:noFill/>
        </p:spPr>
      </p:pic>
      <p:sp>
        <p:nvSpPr>
          <p:cNvPr id="3" name="Dreptunghi 3"/>
          <p:cNvSpPr/>
          <p:nvPr/>
        </p:nvSpPr>
        <p:spPr>
          <a:xfrm>
            <a:off x="2108060" y="6331282"/>
            <a:ext cx="4572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Contraatacul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Puterilor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Centrale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septembrie-octombrie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1916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reptunghi 4"/>
          <p:cNvSpPr/>
          <p:nvPr/>
        </p:nvSpPr>
        <p:spPr>
          <a:xfrm>
            <a:off x="7465453" y="1537952"/>
            <a:ext cx="2895600" cy="30008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Ardeal 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trupele germane si austro-ungare au declanșat ofensiva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o-RO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nord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 inamicul a înaintat pe valea Jiului si Oltului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o-RO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sud 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a ocupat Dobrogea si a trecut Dunărea la Zimnicea</a:t>
            </a:r>
            <a:endParaRPr lang="ro-RO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180" y="453465"/>
            <a:ext cx="3344236" cy="731391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74" y="1184856"/>
            <a:ext cx="8885864" cy="2833351"/>
          </a:xfrm>
        </p:spPr>
        <p:txBody>
          <a:bodyPr>
            <a:norm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Politica externă a României la finalul secolului al XIX-lea și începutul secolulul XX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Anii de neutralitate ai României în primul război mondial (1914-1916)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Obiectivele participării României la primul război mondial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Principalele campanii militare 1916-1918</a:t>
            </a:r>
          </a:p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fectele primului război mondial asupra României- Concluzii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5" y="4359276"/>
            <a:ext cx="3503052" cy="2142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57" y="4140592"/>
            <a:ext cx="3329837" cy="23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71" y="4203028"/>
            <a:ext cx="2226973" cy="626549"/>
          </a:xfrm>
        </p:spPr>
        <p:txBody>
          <a:bodyPr>
            <a:normAutofit/>
          </a:bodyPr>
          <a:lstStyle/>
          <a:p>
            <a:pPr algn="ctr"/>
            <a:r>
              <a:rPr lang="ro-RO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Artileriști români în bătalia de la Mărășești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" y="798490"/>
            <a:ext cx="2794111" cy="30816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3" y="1977118"/>
            <a:ext cx="3025327" cy="16668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60902" y="4438559"/>
            <a:ext cx="2226973" cy="62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3599" y="4335998"/>
            <a:ext cx="2226973" cy="62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Trupe române în bătălia de la Mărășești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9" y="1004552"/>
            <a:ext cx="3048000" cy="24244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68760" y="3812010"/>
            <a:ext cx="2226973" cy="62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Mausoleul de la Mărășești, monumet dedicat celor căzuți în primul război mondial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/>
          </p:cNvSpPr>
          <p:nvPr>
            <p:ph idx="1"/>
          </p:nvPr>
        </p:nvSpPr>
        <p:spPr>
          <a:xfrm>
            <a:off x="1504912" y="2144232"/>
            <a:ext cx="4017135" cy="4103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altLang="en-GB" sz="2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Ecaterina Teodoroiu </a:t>
            </a:r>
          </a:p>
          <a:p>
            <a:pPr algn="ctr"/>
            <a:r>
              <a:rPr lang="ro-RO" altLang="en-GB" sz="2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(1894-1917)</a:t>
            </a:r>
          </a:p>
          <a:p>
            <a:r>
              <a:rPr lang="ro-RO" altLang="en-GB" sz="1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Provenită dintr-o familie de 8 copii, Ecaterina a urmat o școală de infirmiere și cercetășie. Dar ea a preferat să lupte, mai întâi pe Valea Jiului, apoi în marile bătălii ale campaniei din 1917. A căzut prizonieră dar a evadat; apoi, rănită dar parțial refăcută, Ecaterina Teodoroiu s-a întors în tranșee, a fost avansată sublocotenent - </a:t>
            </a:r>
            <a:r>
              <a:rPr lang="ro-RO" altLang="en-GB" sz="1600" b="1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prima femeie ofițer din armata română</a:t>
            </a:r>
            <a:r>
              <a:rPr lang="ro-RO" altLang="en-GB" sz="1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- și a murit luptând la Mărășești</a:t>
            </a:r>
            <a:r>
              <a:rPr lang="ro-RO" altLang="en-GB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" descr="ecaterina-teodoro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9" y="77876"/>
            <a:ext cx="4117178" cy="18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Povestea unei ero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8" y="77876"/>
            <a:ext cx="4919729" cy="17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6065949" y="3799268"/>
            <a:ext cx="576848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o-RO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o-RO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413678" y="2281449"/>
            <a:ext cx="5254581" cy="1081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Realizați un </a:t>
            </a:r>
            <a:r>
              <a:rPr lang="ro-RO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Ciorchine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care s-o prezentați pe Ecaterinei Teodoroiu.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Content Placeholder 98326">
            <a:extLst>
              <a:ext uri="{FF2B5EF4-FFF2-40B4-BE49-F238E27FC236}">
                <a16:creationId xmlns="" xmlns:a16="http://schemas.microsoft.com/office/drawing/2014/main" id="{DB542755-F554-4652-8E19-20BF4B72AF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2602" y="3303566"/>
            <a:ext cx="3879741" cy="3554434"/>
            <a:chOff x="1612" y="1169"/>
            <a:chExt cx="2493" cy="245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_s98344">
              <a:extLst>
                <a:ext uri="{FF2B5EF4-FFF2-40B4-BE49-F238E27FC236}">
                  <a16:creationId xmlns="" xmlns:a16="http://schemas.microsoft.com/office/drawing/2014/main" id="{50CC8293-AC43-4C3A-AB5B-D3CE9C9CB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1" y="2043"/>
              <a:ext cx="248" cy="199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_s98343">
              <a:extLst>
                <a:ext uri="{FF2B5EF4-FFF2-40B4-BE49-F238E27FC236}">
                  <a16:creationId xmlns="" xmlns:a16="http://schemas.microsoft.com/office/drawing/2014/main" id="{D42EB6CD-A1F6-43AC-9DBF-4D98E0826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" y="1529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_s98342">
              <a:extLst>
                <a:ext uri="{FF2B5EF4-FFF2-40B4-BE49-F238E27FC236}">
                  <a16:creationId xmlns="" xmlns:a16="http://schemas.microsoft.com/office/drawing/2014/main" id="{14062BBC-0F8E-4C5C-9471-02262F487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8" y="2512"/>
              <a:ext cx="310" cy="69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_s98341">
              <a:extLst>
                <a:ext uri="{FF2B5EF4-FFF2-40B4-BE49-F238E27FC236}">
                  <a16:creationId xmlns="" xmlns:a16="http://schemas.microsoft.com/office/drawing/2014/main" id="{50C35588-A263-4488-AAB4-F022F8DE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2335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_s98340">
              <a:extLst>
                <a:ext uri="{FF2B5EF4-FFF2-40B4-BE49-F238E27FC236}">
                  <a16:creationId xmlns="" xmlns:a16="http://schemas.microsoft.com/office/drawing/2014/main" id="{0FA1A139-DF88-43CF-AE48-5B410AA0B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2" y="2727"/>
              <a:ext cx="139" cy="286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_s98339">
              <a:extLst>
                <a:ext uri="{FF2B5EF4-FFF2-40B4-BE49-F238E27FC236}">
                  <a16:creationId xmlns="" xmlns:a16="http://schemas.microsoft.com/office/drawing/2014/main" id="{69DEB850-7FD6-401A-AC4C-3A42BE03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2981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_s98338">
              <a:extLst>
                <a:ext uri="{FF2B5EF4-FFF2-40B4-BE49-F238E27FC236}">
                  <a16:creationId xmlns="" xmlns:a16="http://schemas.microsoft.com/office/drawing/2014/main" id="{585B2F8E-9B54-4713-902A-39A94A030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2726"/>
              <a:ext cx="137" cy="287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_s98337">
              <a:extLst>
                <a:ext uri="{FF2B5EF4-FFF2-40B4-BE49-F238E27FC236}">
                  <a16:creationId xmlns="" xmlns:a16="http://schemas.microsoft.com/office/drawing/2014/main" id="{62075BAA-E612-4680-B58A-1036F53A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2987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_s98334">
              <a:extLst>
                <a:ext uri="{FF2B5EF4-FFF2-40B4-BE49-F238E27FC236}">
                  <a16:creationId xmlns="" xmlns:a16="http://schemas.microsoft.com/office/drawing/2014/main" id="{1A398D82-EE80-4F39-9484-72026D0D5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510"/>
              <a:ext cx="310" cy="72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_s98333">
              <a:extLst>
                <a:ext uri="{FF2B5EF4-FFF2-40B4-BE49-F238E27FC236}">
                  <a16:creationId xmlns="" xmlns:a16="http://schemas.microsoft.com/office/drawing/2014/main" id="{82F37C00-8D24-404C-8444-F95C2B26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334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_s98332">
              <a:extLst>
                <a:ext uri="{FF2B5EF4-FFF2-40B4-BE49-F238E27FC236}">
                  <a16:creationId xmlns="" xmlns:a16="http://schemas.microsoft.com/office/drawing/2014/main" id="{0A4A24CE-C0F6-4ED2-9978-0773C62F4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6" y="2044"/>
              <a:ext cx="249" cy="198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_s98331">
              <a:extLst>
                <a:ext uri="{FF2B5EF4-FFF2-40B4-BE49-F238E27FC236}">
                  <a16:creationId xmlns="" xmlns:a16="http://schemas.microsoft.com/office/drawing/2014/main" id="{D837F9AE-E4E9-4FE4-BD06-D33715B9A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528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_s98330">
              <a:extLst>
                <a:ext uri="{FF2B5EF4-FFF2-40B4-BE49-F238E27FC236}">
                  <a16:creationId xmlns="" xmlns:a16="http://schemas.microsoft.com/office/drawing/2014/main" id="{ABC77AFC-8D49-4018-B9AE-CFC0664CD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" y="1805"/>
              <a:ext cx="0" cy="318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_s98329">
              <a:extLst>
                <a:ext uri="{FF2B5EF4-FFF2-40B4-BE49-F238E27FC236}">
                  <a16:creationId xmlns="" xmlns:a16="http://schemas.microsoft.com/office/drawing/2014/main" id="{E7836B89-9FE1-4F4B-8C1D-60EFBB788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169"/>
              <a:ext cx="636" cy="6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200" b="0" i="0" u="none" strike="noStrike" cap="none" normalizeH="0" baseline="0" dirty="0" smtClean="0">
                  <a:ln>
                    <a:noFill/>
                  </a:ln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_s98328">
              <a:extLst>
                <a:ext uri="{FF2B5EF4-FFF2-40B4-BE49-F238E27FC236}">
                  <a16:creationId xmlns="" xmlns:a16="http://schemas.microsoft.com/office/drawing/2014/main" id="{C2E74EEE-3F36-431C-810A-DD6C3881A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2123"/>
              <a:ext cx="1043" cy="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o-RO" alt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ECATERINA TEODOROIU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6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874" y="4622999"/>
            <a:ext cx="6138951" cy="107590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https://www.youtube.com/watch?v=dqry0KTstjw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8" y="616028"/>
            <a:ext cx="6513483" cy="4002904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894261" y="116605"/>
            <a:ext cx="4559122" cy="656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CAMPANIA DIN 1917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591307" y="773428"/>
            <a:ext cx="3192862" cy="1081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597179" y="5126489"/>
            <a:ext cx="4559122" cy="656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Identificați cu ajutorul hărții principalele operațiuni militare de pe frontul românesc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1917 și </a:t>
            </a:r>
            <a:r>
              <a:rPr lang="ro-RO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completați-le într-o hartă conceptuală lineară.</a:t>
            </a:r>
          </a:p>
          <a:p>
            <a:endParaRPr lang="en-US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8953492">
            <a:off x="7570111" y="3735499"/>
            <a:ext cx="1216152" cy="7315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75927" y="2802353"/>
            <a:ext cx="1815921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039439" y="3528989"/>
            <a:ext cx="1769693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372670" y="4101258"/>
            <a:ext cx="179326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8230412" y="204984"/>
            <a:ext cx="3712859" cy="1081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 interactivă</a:t>
            </a:r>
          </a:p>
          <a:p>
            <a:pPr algn="ctr"/>
            <a:r>
              <a:rPr lang="ro-RO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Bătălia de la Mărășești</a:t>
            </a:r>
            <a:r>
              <a:rPr lang="ro-RO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8230412" y="1222728"/>
            <a:ext cx="407778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https://www.youtube.com/watch?v=Lno3dsIkD_E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452076" y="240268"/>
            <a:ext cx="235192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b. Campania din 1917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reptunghi 3"/>
          <p:cNvSpPr/>
          <p:nvPr/>
        </p:nvSpPr>
        <p:spPr>
          <a:xfrm>
            <a:off x="1589439" y="798731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-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refacerea armatei române cu sprijin francez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(misiunea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gen.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Berthelot)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reptunghi 2"/>
          <p:cNvSpPr/>
          <p:nvPr/>
        </p:nvSpPr>
        <p:spPr>
          <a:xfrm>
            <a:off x="1254617" y="1399401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martie 1917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–  regele Ferdinand a promis armatei înfăptuirea celor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mari reforme ( agrar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si electoral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54617" y="2247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anului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1917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reiau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luptele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1254617" y="2749034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iulie-august 1917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– românii , sprijiniți de militari ruși, resping atacurile germane la: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2743200" y="3200400"/>
            <a:ext cx="12954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- </a:t>
            </a:r>
            <a:r>
              <a:rPr lang="vi-VN" b="1" dirty="0" smtClean="0"/>
              <a:t>Mărăști</a:t>
            </a:r>
            <a:endParaRPr lang="en-US" b="1" dirty="0"/>
          </a:p>
        </p:txBody>
      </p:sp>
      <p:sp>
        <p:nvSpPr>
          <p:cNvPr id="9" name="Dreptunghi 10"/>
          <p:cNvSpPr/>
          <p:nvPr/>
        </p:nvSpPr>
        <p:spPr>
          <a:xfrm>
            <a:off x="2743200" y="3733800"/>
            <a:ext cx="137249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vi-VN" b="1" dirty="0" smtClean="0"/>
              <a:t>Mărășești</a:t>
            </a:r>
            <a:endParaRPr lang="en-US" b="1" dirty="0"/>
          </a:p>
        </p:txBody>
      </p:sp>
      <p:sp>
        <p:nvSpPr>
          <p:cNvPr id="10" name="Dreptunghi 12"/>
          <p:cNvSpPr/>
          <p:nvPr/>
        </p:nvSpPr>
        <p:spPr>
          <a:xfrm>
            <a:off x="2929876" y="4309946"/>
            <a:ext cx="92204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Oituz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http://www.armyacademy.ro/e-learning/working/image3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92000" contrast="-57000"/>
          </a:blip>
          <a:srcRect/>
          <a:stretch>
            <a:fillRect/>
          </a:stretch>
        </p:blipFill>
        <p:spPr bwMode="auto">
          <a:xfrm>
            <a:off x="6870543" y="3086099"/>
            <a:ext cx="3973467" cy="3787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7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407" y="159062"/>
            <a:ext cx="2819400" cy="66518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Istoria în viața ta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0875" y="1105733"/>
            <a:ext cx="4507105" cy="21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31323" y="780888"/>
            <a:ext cx="10560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o-RO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 interactivă transdiciplinară de tipul, Istoria în viața </a:t>
            </a:r>
            <a:r>
              <a:rPr lang="ro-RO" dirty="0" smtClean="0">
                <a:solidFill>
                  <a:srgbClr val="000000"/>
                </a:solidFill>
                <a:latin typeface="IBMPlexSans-Regular"/>
              </a:rPr>
              <a:t>: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10144" y="3376932"/>
            <a:ext cx="5898272" cy="120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Utilizând metoda didactică- </a:t>
            </a:r>
            <a:r>
              <a:rPr lang="ro-RO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Cafeneaua publică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răspundeți întrebărilor: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este sentimentul apartenenței la o națiune potrivit zilelor noastre?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epoca globalizării este mai ok să devenim toți la fel!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Caracterizați-o pe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fata din nuc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punct de vedere moral, național.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1334886"/>
            <a:ext cx="64783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Născută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Pădureni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Măriuca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graţie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Fetiţa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bunicul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confruntărilor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bunicului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crease un post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observaţie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trupelor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româneşti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panoramă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întâmpla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front. 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soldatul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artileriştilor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misiune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forţarea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trupelor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inamice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bate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retragere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livadă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Măriuca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împrietenit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soldaţii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le-a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tainele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captivată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mişcările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binoclului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soldaţi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5 august, cu 24 de ore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înaintea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armatei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bombardamentelor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germane,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observatorul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bunicului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Măriucăi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fetiţa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zărea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câmpul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Doborâtă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explozie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mea”, le-a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fetiţa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comandanţilor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armatei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uluiţi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soldat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cinstea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sacrificiul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trupul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neînsufleţit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Măriuca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Mausoleul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Mărăşeşti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faţă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şcolii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monument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închinat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faptelor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75" y="1082030"/>
            <a:ext cx="3180707" cy="21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431968" y="251418"/>
            <a:ext cx="2767937" cy="4616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i="1" dirty="0" smtClean="0"/>
              <a:t>“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Pe aici nu se trece”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Alexandru Averes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51" y="1329744"/>
            <a:ext cx="2268549" cy="2971800"/>
          </a:xfrm>
          <a:prstGeom prst="rect">
            <a:avLst/>
          </a:prstGeom>
          <a:noFill/>
        </p:spPr>
      </p:pic>
      <p:sp>
        <p:nvSpPr>
          <p:cNvPr id="4" name="Dreptunghi 7"/>
          <p:cNvSpPr/>
          <p:nvPr/>
        </p:nvSpPr>
        <p:spPr>
          <a:xfrm>
            <a:off x="3222938" y="1448874"/>
            <a:ext cx="2592999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Averescu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937" y="875763"/>
            <a:ext cx="2379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reptunghi 5"/>
          <p:cNvSpPr/>
          <p:nvPr/>
        </p:nvSpPr>
        <p:spPr>
          <a:xfrm>
            <a:off x="8541912" y="1397358"/>
            <a:ext cx="258543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Eremia</a:t>
            </a:r>
            <a:r>
              <a:rPr lang="en-US" b="1" dirty="0" smtClean="0"/>
              <a:t> </a:t>
            </a:r>
            <a:r>
              <a:rPr lang="en-US" b="1" dirty="0" err="1" smtClean="0"/>
              <a:t>Grigorescu</a:t>
            </a:r>
            <a:endParaRPr lang="en-US" dirty="0"/>
          </a:p>
        </p:txBody>
      </p:sp>
      <p:pic>
        <p:nvPicPr>
          <p:cNvPr id="7" name="Picture 7" descr="http://upload.wikimedia.org/wikipedia/commons/6/61/Constantinprey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0660" y="3378923"/>
            <a:ext cx="2442909" cy="3124200"/>
          </a:xfrm>
          <a:prstGeom prst="rect">
            <a:avLst/>
          </a:prstGeom>
          <a:noFill/>
        </p:spPr>
      </p:pic>
      <p:sp>
        <p:nvSpPr>
          <p:cNvPr id="8" name="Dreptunghi 9"/>
          <p:cNvSpPr/>
          <p:nvPr/>
        </p:nvSpPr>
        <p:spPr>
          <a:xfrm>
            <a:off x="779451" y="6133791"/>
            <a:ext cx="207965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b="1" dirty="0" smtClean="0"/>
              <a:t>Constantin </a:t>
            </a:r>
            <a:r>
              <a:rPr lang="ro-RO" b="1" dirty="0" err="1" smtClean="0"/>
              <a:t>Prezan</a:t>
            </a:r>
            <a:endParaRPr lang="ro-RO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1913" y="3302723"/>
            <a:ext cx="218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reptunghi 3"/>
          <p:cNvSpPr/>
          <p:nvPr/>
        </p:nvSpPr>
        <p:spPr>
          <a:xfrm>
            <a:off x="5815937" y="5162281"/>
            <a:ext cx="2379050" cy="375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Ecaterina</a:t>
            </a:r>
            <a:r>
              <a:rPr lang="en-US" b="1" dirty="0" smtClean="0"/>
              <a:t> </a:t>
            </a:r>
            <a:r>
              <a:rPr lang="en-US" b="1" dirty="0" err="1" smtClean="0"/>
              <a:t>Teodoruiu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4"/>
          <p:cNvSpPr/>
          <p:nvPr/>
        </p:nvSpPr>
        <p:spPr>
          <a:xfrm>
            <a:off x="5045707" y="297564"/>
            <a:ext cx="1905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1918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reptunghi 1"/>
          <p:cNvSpPr/>
          <p:nvPr/>
        </p:nvSpPr>
        <p:spPr>
          <a:xfrm>
            <a:off x="1671698" y="1042115"/>
            <a:ext cx="527900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- bolșevicii au preluat puterea în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Rusia şi scot țara din război  </a:t>
            </a:r>
            <a:endParaRPr lang="ro-RO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reptunghi 2"/>
          <p:cNvSpPr/>
          <p:nvPr/>
        </p:nvSpPr>
        <p:spPr>
          <a:xfrm>
            <a:off x="1671698" y="1589744"/>
            <a:ext cx="8001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18 februarie/3 martie 1918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– Rusia încheie </a:t>
            </a:r>
            <a:r>
              <a:rPr lang="ro-RO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pacea de la Brest-Litovsk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cu Puterile Centrale</a:t>
            </a:r>
            <a:endParaRPr lang="ro-RO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3"/>
          <p:cNvSpPr/>
          <p:nvPr/>
        </p:nvSpPr>
        <p:spPr>
          <a:xfrm>
            <a:off x="1671698" y="2334295"/>
            <a:ext cx="80010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 smtClean="0"/>
              <a:t> -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24 aprilie / 7 mai 1918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pacea de la București  </a:t>
            </a:r>
            <a:r>
              <a:rPr lang="ro-RO" sz="1600" dirty="0" smtClean="0">
                <a:latin typeface="Times New Roman" pitchFamily="18" charset="0"/>
                <a:cs typeface="Times New Roman" pitchFamily="18" charset="0"/>
              </a:rPr>
              <a:t>încheiata de România cu Puterile Centrale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98" y="2804375"/>
            <a:ext cx="5638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reptunghi 6"/>
          <p:cNvSpPr/>
          <p:nvPr/>
        </p:nvSpPr>
        <p:spPr>
          <a:xfrm>
            <a:off x="4605398" y="5609468"/>
            <a:ext cx="213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Palatul Barbu Știrbei,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locul unde s-a negociat tratatul dintre Romania si Puterile Centrale</a:t>
            </a:r>
            <a:endParaRPr lang="ro-RO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Tratatul de la Brest-Litovsk (3 martie 1918) dintre Rusia Bolşevică şi Puterile Centrale - Primele pagini ale tratatului de la Brest-Litovsk, (de la stânga la dreapta), textele în germană, maghiară, bulgară, turcă şi rusă - foto preluat de pe ro.wikipedia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29" y="3048068"/>
            <a:ext cx="2639140" cy="19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15905" y="5178580"/>
            <a:ext cx="3056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100" b="1" i="1" dirty="0" err="1">
                <a:solidFill>
                  <a:srgbClr val="2760A1"/>
                </a:solidFill>
                <a:latin typeface="inherit"/>
              </a:rPr>
              <a:t>Tratatul</a:t>
            </a:r>
            <a:r>
              <a:rPr lang="en-US" sz="1100" b="1" i="1" dirty="0">
                <a:solidFill>
                  <a:srgbClr val="2760A1"/>
                </a:solidFill>
                <a:latin typeface="inherit"/>
              </a:rPr>
              <a:t> de la Brest-Litovsk (3 </a:t>
            </a:r>
            <a:r>
              <a:rPr lang="en-US" sz="1100" b="1" i="1" dirty="0" err="1">
                <a:solidFill>
                  <a:srgbClr val="2760A1"/>
                </a:solidFill>
                <a:latin typeface="inherit"/>
              </a:rPr>
              <a:t>martie</a:t>
            </a:r>
            <a:r>
              <a:rPr lang="en-US" sz="1100" b="1" i="1" dirty="0">
                <a:solidFill>
                  <a:srgbClr val="2760A1"/>
                </a:solidFill>
                <a:latin typeface="inherit"/>
              </a:rPr>
              <a:t> 1918)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 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dintre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Rusia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Bolşevică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şi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Puterile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Centrale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–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Primele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pagini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ale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tratatului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de la Brest-Litovsk, (de la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stânga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la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dreapta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),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textele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în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germană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,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maghiară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,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bulgară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,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turcă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şi</a:t>
            </a:r>
            <a:r>
              <a:rPr lang="en-US" sz="1100" i="1" dirty="0">
                <a:solidFill>
                  <a:srgbClr val="3E3E3E"/>
                </a:solidFill>
                <a:latin typeface="inherit"/>
              </a:rPr>
              <a:t> </a:t>
            </a:r>
            <a:r>
              <a:rPr lang="en-US" sz="1100" i="1" dirty="0" err="1">
                <a:solidFill>
                  <a:srgbClr val="3E3E3E"/>
                </a:solidFill>
                <a:latin typeface="inherit"/>
              </a:rPr>
              <a:t>rusă</a:t>
            </a:r>
            <a:r>
              <a:rPr lang="en-US" sz="1100" i="1" dirty="0">
                <a:solidFill>
                  <a:srgbClr val="3E3E3E"/>
                </a:solidFill>
                <a:latin typeface="Georgia" panose="02040502050405020303" pitchFamily="18" charset="0"/>
              </a:rPr>
              <a:t> </a:t>
            </a:r>
          </a:p>
          <a:p>
            <a:pPr algn="just" fontAlgn="base"/>
            <a:r>
              <a:rPr lang="en-US" dirty="0">
                <a:solidFill>
                  <a:srgbClr val="3E3E3E"/>
                </a:solidFill>
                <a:latin typeface="Georgia" panose="02040502050405020303" pitchFamily="18" charset="0"/>
              </a:rPr>
              <a:t> </a:t>
            </a:r>
            <a:endParaRPr lang="en-US" b="0" i="0" dirty="0">
              <a:solidFill>
                <a:srgbClr val="3E3E3E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506829" y="125570"/>
            <a:ext cx="479094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i="1" dirty="0" smtClean="0"/>
              <a:t>Condițiile tratatului</a:t>
            </a:r>
            <a:r>
              <a:rPr lang="en-US" b="1" i="1" dirty="0" smtClean="0"/>
              <a:t> de la </a:t>
            </a:r>
            <a:r>
              <a:rPr lang="en-US" b="1" i="1" dirty="0" err="1" smtClean="0"/>
              <a:t>Bucureşti</a:t>
            </a:r>
            <a:r>
              <a:rPr lang="en-US" b="1" i="1" dirty="0" smtClean="0"/>
              <a:t> - </a:t>
            </a:r>
            <a:r>
              <a:rPr lang="en-US" b="1" i="1" dirty="0" err="1" smtClean="0"/>
              <a:t>Buftea</a:t>
            </a:r>
            <a:endParaRPr lang="en-US" b="1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1. România trebuia să retrocedeze Dobrogea de sud</a:t>
            </a:r>
          </a:p>
          <a:p>
            <a:r>
              <a:rPr lang="it-IT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"</a:t>
            </a:r>
            <a:r>
              <a:rPr lang="it-IT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Cadrilater")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si să cedeze o parte a Dobrogei de nord (la sud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linia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Rasova-Agigea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Bulgariei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2. România urma să cedeze Austro-Ungariei controlul asupra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trecătorilor 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Munților Carpați</a:t>
            </a:r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3. România concesiona pe 90 de ani Germaniei toate</a:t>
            </a:r>
          </a:p>
          <a:p>
            <a:r>
              <a:rPr lang="vi-VN" sz="1400" i="1" dirty="0" smtClean="0">
                <a:latin typeface="Times New Roman" pitchFamily="18" charset="0"/>
                <a:cs typeface="Times New Roman" pitchFamily="18" charset="0"/>
              </a:rPr>
              <a:t>exploatările petroliere.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Tratatul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Buftea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niciodat</a:t>
            </a:r>
            <a:r>
              <a:rPr lang="vi-VN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aprobat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</a:t>
            </a:r>
          </a:p>
          <a:p>
            <a:r>
              <a:rPr lang="it-IT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regele Ferdinand si de Parlamentul României</a:t>
            </a:r>
            <a:endParaRPr lang="en-US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ișier:Histdo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3831" y="125570"/>
            <a:ext cx="4503206" cy="3352800"/>
          </a:xfrm>
          <a:prstGeom prst="rect">
            <a:avLst/>
          </a:prstGeom>
          <a:noFill/>
        </p:spPr>
      </p:pic>
      <p:sp>
        <p:nvSpPr>
          <p:cNvPr id="4" name="Dreptunghi 3"/>
          <p:cNvSpPr/>
          <p:nvPr/>
        </p:nvSpPr>
        <p:spPr>
          <a:xfrm>
            <a:off x="7093040" y="3588056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dirty="0" smtClean="0">
                <a:latin typeface="+mj-lt"/>
              </a:rPr>
              <a:t>Harta Dobrogei cu diferitele frontiere: în portocaliu și roz teritoriul cedat, împreună cu </a:t>
            </a:r>
            <a:r>
              <a:rPr lang="vi-VN" sz="1200" dirty="0" smtClean="0">
                <a:latin typeface="+mj-lt"/>
                <a:hlinkClick r:id="rId3" tooltip="Cadrilater"/>
              </a:rPr>
              <a:t>Cadrilaterul</a:t>
            </a:r>
            <a:r>
              <a:rPr lang="vi-VN" sz="1200" dirty="0" smtClean="0">
                <a:latin typeface="+mj-lt"/>
              </a:rPr>
              <a:t>, prin Tratatul de la București</a:t>
            </a:r>
            <a:endParaRPr lang="en-US" sz="1200" dirty="0">
              <a:latin typeface="+mj-lt"/>
            </a:endParaRPr>
          </a:p>
        </p:txBody>
      </p:sp>
      <p:pic>
        <p:nvPicPr>
          <p:cNvPr id="5" name="Picture 4" descr="http://upload.wikimedia.org/wikipedia/commons/thumb/b/b9/French_caricature_on_the_Romanian-German_Peace_Treaty.jpg/250px-French_caricature_on_the_Romanian-German_Peace_Trea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942" y="4094041"/>
            <a:ext cx="2067285" cy="2708856"/>
          </a:xfrm>
          <a:prstGeom prst="rect">
            <a:avLst/>
          </a:prstGeom>
          <a:noFill/>
        </p:spPr>
      </p:pic>
      <p:sp>
        <p:nvSpPr>
          <p:cNvPr id="6" name="Dreptunghi 5"/>
          <p:cNvSpPr/>
          <p:nvPr/>
        </p:nvSpPr>
        <p:spPr>
          <a:xfrm>
            <a:off x="2566227" y="4802138"/>
            <a:ext cx="2456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Caricatură politică franceză: 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  <a:hlinkClick r:id="rId5" tooltip="Kaiser"/>
              </a:rPr>
              <a:t>Kaiserul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 german, cu piciorul pe cadavrul unui rus (Rusia), amenință cu un 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  <a:hlinkClick r:id="rId6" tooltip="Pumnal"/>
              </a:rPr>
              <a:t>pumnal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 o femeie (România), ca să semneze tratatul de pace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18"/>
          <p:cNvSpPr txBox="1">
            <a:spLocks/>
          </p:cNvSpPr>
          <p:nvPr/>
        </p:nvSpPr>
        <p:spPr>
          <a:xfrm>
            <a:off x="6078517" y="4657121"/>
            <a:ext cx="1695293" cy="11606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CAUZĂ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72104" y="4802138"/>
            <a:ext cx="131492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PACEA DE LA BUFTEA-BUCUREȘTI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85321" y="4682877"/>
            <a:ext cx="1710008" cy="12673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</a:t>
            </a:r>
          </a:p>
        </p:txBody>
      </p:sp>
      <p:sp>
        <p:nvSpPr>
          <p:cNvPr id="12" name="Bent Arrow 11"/>
          <p:cNvSpPr/>
          <p:nvPr/>
        </p:nvSpPr>
        <p:spPr>
          <a:xfrm rot="13312583">
            <a:off x="7486516" y="5391121"/>
            <a:ext cx="579694" cy="931154"/>
          </a:xfrm>
          <a:prstGeom prst="bentArrow">
            <a:avLst>
              <a:gd name="adj1" fmla="val 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2433863">
            <a:off x="9570955" y="4259951"/>
            <a:ext cx="628730" cy="794341"/>
          </a:xfrm>
          <a:prstGeom prst="bentArrow">
            <a:avLst>
              <a:gd name="adj1" fmla="val 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787203" y="417490"/>
            <a:ext cx="6858000" cy="1338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vara anului 1918 – aliații obțin victorii împotriva germanilor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Puterile Centrale dădeau semne de slăbiciune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ând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rând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statele aflate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aceast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alianț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început s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capituleze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reptunghi 3"/>
          <p:cNvSpPr/>
          <p:nvPr/>
        </p:nvSpPr>
        <p:spPr>
          <a:xfrm>
            <a:off x="1374820" y="2360227"/>
            <a:ext cx="365760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o-RO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octombrie 1918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e 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instalat guvernul condus de gen.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Constantin </a:t>
            </a:r>
            <a:r>
              <a:rPr lang="ro-RO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Coand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declarat tratatul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București</a:t>
            </a:r>
            <a:r>
              <a:rPr lang="it-IT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nul şi a decis reintrarea României în război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alături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Antanta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sfârșitul războiului va găsi România în tabăra învingătorilor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051" y="1873065"/>
            <a:ext cx="3125014" cy="43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reptunghi 5"/>
          <p:cNvSpPr/>
          <p:nvPr/>
        </p:nvSpPr>
        <p:spPr>
          <a:xfrm>
            <a:off x="7365642" y="6441729"/>
            <a:ext cx="194796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Constantin </a:t>
            </a:r>
            <a:r>
              <a:rPr lang="ro-RO" dirty="0" err="1" smtClean="0">
                <a:latin typeface="Times New Roman" pitchFamily="18" charset="0"/>
                <a:cs typeface="Times New Roman" pitchFamily="18" charset="0"/>
              </a:rPr>
              <a:t>Coand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649" y="1670072"/>
            <a:ext cx="8222086" cy="10386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 individuală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https://learningapps.org/14734426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quiz alegere multipla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7676" y="2588652"/>
            <a:ext cx="10134600" cy="78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Completați coloana </a:t>
            </a:r>
            <a:r>
              <a:rPr lang="ro-RO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învățat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metoda </a:t>
            </a:r>
            <a:r>
              <a:rPr lang="ro-RO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Știu, Vreau să știu, Am învățat.</a:t>
            </a:r>
            <a:endParaRPr lang="en-US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33634"/>
              </p:ext>
            </p:extLst>
          </p:nvPr>
        </p:nvGraphicFramePr>
        <p:xfrm>
          <a:off x="2263443" y="3397225"/>
          <a:ext cx="7032306" cy="171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102"/>
                <a:gridCol w="2344102"/>
                <a:gridCol w="2344102"/>
              </a:tblGrid>
              <a:tr h="490196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ȘTIU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VREAU</a:t>
                      </a:r>
                      <a:r>
                        <a:rPr lang="ro-RO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SĂ ȘTIU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ro-RO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ÎNVĂȚAT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549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______________________________________________________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361386" y="534126"/>
            <a:ext cx="5879238" cy="676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FIXAREA CUNOȘTINȚELOR/ FEEDBACK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914" y="452718"/>
            <a:ext cx="6437269" cy="1157141"/>
          </a:xfrm>
        </p:spPr>
        <p:txBody>
          <a:bodyPr/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 OPERAȚIONALE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O1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înteleagă contextul politic al României la finalul secolului al XIX-lea și începutul secolului XX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O2.Să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cunoască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motivele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declarării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neutralității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României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Consiliul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Coroană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Sinaia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argumenteze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aderării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României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Antanta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O4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principalele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operațiuni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militare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1916-1918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O5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analizeze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efectele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încheierii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părcii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Buftea-București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O6. Să 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formuleze o opinie personală în privința efectelor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participării României la primul război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mondial.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5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o/thumb/6/61/PierderileMilitareInPrimulRazboiMondial-PuterileAntantei-Grafic.svg/220px-PierderileMilitareInPrimulRazboiMondial-PuterileAntantei-Grafic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317" y="554864"/>
            <a:ext cx="4082425" cy="3581400"/>
          </a:xfrm>
          <a:prstGeom prst="rect">
            <a:avLst/>
          </a:prstGeom>
          <a:noFill/>
        </p:spPr>
      </p:pic>
      <p:sp>
        <p:nvSpPr>
          <p:cNvPr id="3" name="Dreptunghi 4"/>
          <p:cNvSpPr/>
          <p:nvPr/>
        </p:nvSpPr>
        <p:spPr>
          <a:xfrm>
            <a:off x="822102" y="21717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-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Pierderile cauzate României – 72 miliarde lei aur (de 33 de ori venitul național al ultimului an dinainte de război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4" name="Dreptunghi 3"/>
          <p:cNvSpPr/>
          <p:nvPr/>
        </p:nvSpPr>
        <p:spPr>
          <a:xfrm>
            <a:off x="5677436" y="41362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Pierderile de militari români (6% - în raport cu pierderile militare totale ale Aliaţilor)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reptunghi 5"/>
          <p:cNvSpPr/>
          <p:nvPr/>
        </p:nvSpPr>
        <p:spPr>
          <a:xfrm>
            <a:off x="5986530" y="5090375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339 117 – morți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116 000 – prizonieri</a:t>
            </a:r>
          </a:p>
          <a:p>
            <a:pPr>
              <a:buFontTx/>
              <a:buChar char="-"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299 000 - r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niți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569" y="4497786"/>
            <a:ext cx="49202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ȘTIAI CĂ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din 31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statelor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antantiste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omenești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...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Armatei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Mărășești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trecută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bătălii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Război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...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Bătălia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Mărăști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înaintare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km/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antantiste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operațiunile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ofensive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215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783" y="570906"/>
            <a:ext cx="5879238" cy="676656"/>
          </a:xfrm>
        </p:spPr>
        <p:txBody>
          <a:bodyPr>
            <a:normAutofit/>
          </a:bodyPr>
          <a:lstStyle/>
          <a:p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TEMĂ PENTRU ACASĂ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254" y="1257837"/>
            <a:ext cx="5009882" cy="3777622"/>
          </a:xfrm>
        </p:spPr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Completați o  pe hartă mută principalele acțiuni militare din primul război mondial</a:t>
            </a:r>
            <a:r>
              <a:rPr lang="ro-RO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7" y="2029852"/>
            <a:ext cx="4687911" cy="31215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98808" y="2155288"/>
            <a:ext cx="4210319" cy="2880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colegii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investigație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mărturii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Primului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Război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Mondial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descoperite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localitatea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voastră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‑o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localitate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apropiată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discuție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obținute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pregătiți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 electronic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46" y="386083"/>
            <a:ext cx="3344236" cy="640445"/>
          </a:xfrm>
        </p:spPr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207" y="1264555"/>
            <a:ext cx="8915400" cy="3777622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Sfârșitul războiului aducea, pe de o parte, aproape 800 000 de morți, răniți și dispăruți și pierderi materiale iar pe de altă parte, se îndeplinea un </a:t>
            </a: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 secular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acela de realizare a statului național român modern sau </a:t>
            </a: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 Mare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 unirea Regatului cu </a:t>
            </a:r>
            <a:r>
              <a:rPr lang="ro-RO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Basarabia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Bucovina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Transilvania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44" y="3033109"/>
            <a:ext cx="332415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065" y="784095"/>
            <a:ext cx="4401912" cy="499990"/>
          </a:xfrm>
        </p:spPr>
        <p:txBody>
          <a:bodyPr>
            <a:normAutofit fontScale="90000"/>
          </a:bodyPr>
          <a:lstStyle/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CAPTAREA ATENȚIEI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2980" y="1577897"/>
            <a:ext cx="10867643" cy="1023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Considerați că </a:t>
            </a:r>
            <a:r>
              <a:rPr lang="ro-RO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războiul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este o modalitate de rezolvare a unor conflicte politice? Argumentați-vă opinia cu ajutorul </a:t>
            </a:r>
            <a:r>
              <a:rPr lang="ro-RO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conversației euristice!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48" y="4149461"/>
            <a:ext cx="2974031" cy="20817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2980" y="2832492"/>
            <a:ext cx="1054567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Completați tabelul următor cu informațiile corespunzătoare specifice </a:t>
            </a:r>
            <a:r>
              <a:rPr lang="ro-RO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primului război mondial </a:t>
            </a: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folosindu-vă de metoda </a:t>
            </a:r>
            <a:r>
              <a:rPr lang="ro-RO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Știu, Vreau să Știu, Am învățat.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Notați în prima coloană informațiile pe care le dețineți despte primul război mondial.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cea de-a doua coloană notați informațiile pe care ați dori să le știți.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o-RO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cea de-a treia coloană, completați informațiile după parcurgerea lecției.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67881"/>
              </p:ext>
            </p:extLst>
          </p:nvPr>
        </p:nvGraphicFramePr>
        <p:xfrm>
          <a:off x="1528293" y="4378954"/>
          <a:ext cx="7032306" cy="162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102"/>
                <a:gridCol w="2344102"/>
                <a:gridCol w="2344102"/>
              </a:tblGrid>
              <a:tr h="805774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ȘTIU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VREAU</a:t>
                      </a:r>
                      <a:r>
                        <a:rPr lang="ro-RO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SĂ ȘTIU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r>
                        <a:rPr lang="ro-RO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ÎNVĂȚAT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6964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56" y="353655"/>
            <a:ext cx="8426562" cy="650898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Contextul internațional la sfârșitul secolului XIX și începutul secolului 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25769" y="1442434"/>
            <a:ext cx="3799268" cy="20091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Tratatul din 1879 din care </a:t>
            </a:r>
            <a:r>
              <a:rPr lang="ro-RO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Germania și Austro-Ungaria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își promiteau sprijin reciproc în cazul unei agresiuni rusești. Punea bazele </a:t>
            </a:r>
            <a:r>
              <a:rPr lang="ro-RO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TRIPLEI ALIANȚE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7126" y="4237058"/>
            <a:ext cx="149395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 1881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68202" y="5080579"/>
            <a:ext cx="193183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 1883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25026" y="3451537"/>
            <a:ext cx="476518" cy="162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7"/>
          </p:cNvCxnSpPr>
          <p:nvPr/>
        </p:nvCxnSpPr>
        <p:spPr>
          <a:xfrm flipH="1">
            <a:off x="2112292" y="3271234"/>
            <a:ext cx="695302" cy="109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25803" y="1442434"/>
            <a:ext cx="2665927" cy="17257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TRIPLA ÎNȚELEGERE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03831" y="3052293"/>
            <a:ext cx="837127" cy="166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241701" y="4778062"/>
            <a:ext cx="1991675" cy="12751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Acordurile dintre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Franța și Rusia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1891-1893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40958" y="4082603"/>
            <a:ext cx="2653048" cy="17000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Acordurile dintre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Anglia și Franța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1904 numit ANTANTA CORDIALĂ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endCxn id="32" idx="0"/>
          </p:cNvCxnSpPr>
          <p:nvPr/>
        </p:nvCxnSpPr>
        <p:spPr>
          <a:xfrm>
            <a:off x="8500056" y="3168203"/>
            <a:ext cx="167426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826579" y="3593296"/>
            <a:ext cx="2009105" cy="1692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Acordurile dintre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Anglia și Rusia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1907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401578" y="271100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98810" y="987312"/>
            <a:ext cx="2546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RO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Aliante politico-militare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37126" y="6069576"/>
            <a:ext cx="6985235" cy="125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Exercițiu on-line , </a:t>
            </a:r>
            <a:r>
              <a:rPr lang="ro-RO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tipul identificare pe hartă.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https://learningapps.org/16014734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12891" y="1905000"/>
            <a:ext cx="5576552" cy="1333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Războialele Balcanice</a:t>
            </a:r>
          </a:p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Serbia, Grecia și Bulgaria, având sprijinul Rusiei au înfrânt Turcia, stat pe care Germania nu-l dorea ciuntit.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58851" y="3269317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4219664"/>
            <a:ext cx="6259133" cy="2343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Bulgaria a atacat pe foștii aliați generând al doilea război balcanic din 1912-1913</a:t>
            </a:r>
          </a:p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România se implică în conflict luptând contra Bulgariei, puternic sprijinită de Austro-Ungaria, pentru a-și asigura granița de sud și a menține echilibrul dintre state.</a:t>
            </a:r>
          </a:p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 Pacea de la București din 1913, România prelua de la Bulgaria, Cadrilaterul</a:t>
            </a:r>
          </a:p>
          <a:p>
            <a:pPr algn="ctr"/>
            <a:r>
              <a:rPr lang="ro-RO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RUPTURA ROMÂNIEI DE IMPERIUL AUSTRO-UNGAR ȘI PUTERILE CENTRALE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97737" y="6041820"/>
            <a:ext cx="515154" cy="400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44738" y="623888"/>
            <a:ext cx="9159875" cy="650875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Contextul internațional la sfârșitul secolului XIX și începutul secolului XX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1429556"/>
            <a:ext cx="4451797" cy="460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54" y="1982347"/>
            <a:ext cx="3383644" cy="3681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1991" y="1027983"/>
            <a:ext cx="4570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  <a:latin typeface="IBMPlexSans-Italic"/>
              </a:rPr>
              <a:t>Atentatul</a:t>
            </a:r>
            <a:r>
              <a:rPr lang="fr-FR" dirty="0">
                <a:solidFill>
                  <a:srgbClr val="FF0000"/>
                </a:solidFill>
                <a:latin typeface="IBMPlexSans-Italic"/>
              </a:rPr>
              <a:t> de la Sarajevo, </a:t>
            </a:r>
            <a:r>
              <a:rPr lang="fr-FR" dirty="0" err="1">
                <a:solidFill>
                  <a:srgbClr val="FF0000"/>
                </a:solidFill>
                <a:latin typeface="IBMPlexSans-Italic"/>
              </a:rPr>
              <a:t>ilustrație</a:t>
            </a:r>
            <a:r>
              <a:rPr lang="fr-FR" dirty="0">
                <a:solidFill>
                  <a:srgbClr val="FF0000"/>
                </a:solidFill>
                <a:latin typeface="IBMPlexSans-Italic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IBMPlexSans-Italic"/>
              </a:rPr>
              <a:t>din</a:t>
            </a:r>
            <a:r>
              <a:rPr lang="fr-FR" dirty="0">
                <a:solidFill>
                  <a:srgbClr val="FF0000"/>
                </a:solidFill>
                <a:latin typeface="IBMPlexSans-Italic"/>
              </a:rPr>
              <a:t> </a:t>
            </a:r>
            <a:r>
              <a:rPr lang="fr-FR" i="1" dirty="0">
                <a:solidFill>
                  <a:srgbClr val="00B0F0"/>
                </a:solidFill>
                <a:latin typeface="IBMPlexSans-Italic"/>
              </a:rPr>
              <a:t>Le Petit Journal</a:t>
            </a:r>
            <a:r>
              <a:rPr lang="fr-FR" i="1" dirty="0">
                <a:solidFill>
                  <a:srgbClr val="FF0000"/>
                </a:solidFill>
                <a:latin typeface="IBMPlexSans-Regular"/>
              </a:rPr>
              <a:t>, 12 </a:t>
            </a:r>
            <a:r>
              <a:rPr lang="fr-FR" i="1" dirty="0" err="1">
                <a:solidFill>
                  <a:srgbClr val="FF0000"/>
                </a:solidFill>
                <a:latin typeface="IBMPlexSans-Regular"/>
              </a:rPr>
              <a:t>iulie</a:t>
            </a:r>
            <a:r>
              <a:rPr lang="fr-FR" i="1" dirty="0">
                <a:solidFill>
                  <a:srgbClr val="FF0000"/>
                </a:solidFill>
                <a:latin typeface="IBMPlexSans-Regular"/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IBMPlexSans-Regular"/>
              </a:rPr>
              <a:t>1914</a:t>
            </a:r>
            <a:endParaRPr lang="ro-RO" i="1" dirty="0" smtClean="0">
              <a:solidFill>
                <a:srgbClr val="FF0000"/>
              </a:solidFill>
              <a:latin typeface="IBMPlexSans-Regular"/>
            </a:endParaRPr>
          </a:p>
          <a:p>
            <a:pPr algn="ctr"/>
            <a:endParaRPr lang="ro-RO" dirty="0" smtClean="0">
              <a:solidFill>
                <a:srgbClr val="FF0000"/>
              </a:solidFill>
              <a:latin typeface="IBMPlexSans-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1671104"/>
            <a:ext cx="5872765" cy="399245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56943" y="1072236"/>
            <a:ext cx="5221074" cy="5235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Configurația teritorială a României în 1914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374" y="1035251"/>
            <a:ext cx="9159026" cy="4192764"/>
          </a:xfrm>
        </p:spPr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Puterile Centrale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promiteau Basarabia, în ciuda intransigenței maghiare și chiar un statut special pentru românii din Transilvania.</a:t>
            </a:r>
          </a:p>
          <a:p>
            <a:r>
              <a:rPr lang="ro-RO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Antanta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recunoștea legitimitatae drepturilor statului român asupra teritoriilor locuite de români din Imperiul Austro-Ungar.</a:t>
            </a: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Moartea regelui Carol I adept al politicii filogermane și venirea la tronul României a lui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erdinand 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înclinat balanța spre Antanta.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1374" y="5228015"/>
            <a:ext cx="9348989" cy="136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 smtClean="0"/>
              <a:t>        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https://mail.google.com/mail/u/0?ui=2&amp;ik=e9573d9f28&amp;attid=0.1&amp;permmsgid=msg-a:r3792522969945961306&amp;th=17ec58ab06acf9b3&amp;view=att&amp;disp=safe&amp;realattid=17ec58a93c7d1e177cb1                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1"/>
          <p:cNvSpPr/>
          <p:nvPr/>
        </p:nvSpPr>
        <p:spPr>
          <a:xfrm>
            <a:off x="3902299" y="332357"/>
            <a:ext cx="4095993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dirty="0" smtClean="0">
                <a:latin typeface="Book Antiqua" pitchFamily="18" charset="0"/>
              </a:rPr>
              <a:t>2.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ro-RO" b="1" dirty="0" smtClean="0">
                <a:latin typeface="Book Antiqua" pitchFamily="18" charset="0"/>
              </a:rPr>
              <a:t>Neutralitatea României (1914-1916</a:t>
            </a:r>
            <a:r>
              <a:rPr lang="ro-RO" dirty="0" smtClean="0">
                <a:latin typeface="Book Antiqua" pitchFamily="18" charset="0"/>
              </a:rPr>
              <a:t>)</a:t>
            </a:r>
            <a:endParaRPr lang="en-US" dirty="0"/>
          </a:p>
        </p:txBody>
      </p:sp>
      <p:sp>
        <p:nvSpPr>
          <p:cNvPr id="5" name="Dreptunghi 11"/>
          <p:cNvSpPr/>
          <p:nvPr/>
        </p:nvSpPr>
        <p:spPr>
          <a:xfrm>
            <a:off x="2002665" y="852152"/>
            <a:ext cx="5481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ro-RO" dirty="0" smtClean="0">
                <a:solidFill>
                  <a:srgbClr val="0070C0"/>
                </a:solidFill>
              </a:rPr>
              <a:t>15/28 iulie 1914 – Austro-Ungaria declara război Serbiei</a:t>
            </a:r>
          </a:p>
        </p:txBody>
      </p:sp>
      <p:sp>
        <p:nvSpPr>
          <p:cNvPr id="6" name="Dreptunghi 3"/>
          <p:cNvSpPr/>
          <p:nvPr/>
        </p:nvSpPr>
        <p:spPr>
          <a:xfrm>
            <a:off x="2002665" y="1221484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ro-RO" dirty="0" smtClean="0">
                <a:solidFill>
                  <a:srgbClr val="FF0000"/>
                </a:solidFill>
              </a:rPr>
              <a:t>21 iulie/3 august 1914</a:t>
            </a:r>
            <a:endParaRPr lang="en-US" dirty="0"/>
          </a:p>
        </p:txBody>
      </p:sp>
      <p:sp>
        <p:nvSpPr>
          <p:cNvPr id="7" name="Dreptunghi 4"/>
          <p:cNvSpPr/>
          <p:nvPr/>
        </p:nvSpPr>
        <p:spPr>
          <a:xfrm>
            <a:off x="4705162" y="1232354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ro-RO" b="1" dirty="0" smtClean="0">
                <a:solidFill>
                  <a:srgbClr val="FF0000"/>
                </a:solidFill>
              </a:rPr>
              <a:t>Consiliului de </a:t>
            </a:r>
            <a:r>
              <a:rPr lang="ro-RO" b="1" dirty="0" err="1" smtClean="0">
                <a:solidFill>
                  <a:srgbClr val="FF0000"/>
                </a:solidFill>
              </a:rPr>
              <a:t>Coroan</a:t>
            </a:r>
            <a:r>
              <a:rPr lang="vi-VN" b="1" dirty="0" smtClean="0">
                <a:solidFill>
                  <a:srgbClr val="FF0000"/>
                </a:solidFill>
              </a:rPr>
              <a:t>ă</a:t>
            </a:r>
            <a:r>
              <a:rPr lang="ro-RO" b="1" dirty="0" smtClean="0">
                <a:solidFill>
                  <a:srgbClr val="FF0000"/>
                </a:solidFill>
              </a:rPr>
              <a:t> de la Sinaia </a:t>
            </a:r>
            <a:endParaRPr lang="en-US" dirty="0"/>
          </a:p>
        </p:txBody>
      </p:sp>
      <p:sp>
        <p:nvSpPr>
          <p:cNvPr id="8" name="Dreptunghi 6"/>
          <p:cNvSpPr/>
          <p:nvPr/>
        </p:nvSpPr>
        <p:spPr>
          <a:xfrm>
            <a:off x="8925060" y="1243224"/>
            <a:ext cx="255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a decis neutralitatea</a:t>
            </a:r>
            <a:endParaRPr lang="en-US" dirty="0"/>
          </a:p>
        </p:txBody>
      </p:sp>
      <p:sp>
        <p:nvSpPr>
          <p:cNvPr id="9" name="Dreptunghi 7"/>
          <p:cNvSpPr/>
          <p:nvPr/>
        </p:nvSpPr>
        <p:spPr>
          <a:xfrm>
            <a:off x="4830626" y="1550341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României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</a:rPr>
              <a:t>invocând clauzele defensive ale Tratatului încheiat cu Puterile Centrale.</a:t>
            </a:r>
            <a:endParaRPr lang="en-US" dirty="0"/>
          </a:p>
        </p:txBody>
      </p:sp>
      <p:sp>
        <p:nvSpPr>
          <p:cNvPr id="10" name="Dreptunghi 8"/>
          <p:cNvSpPr/>
          <p:nvPr/>
        </p:nvSpPr>
        <p:spPr>
          <a:xfrm>
            <a:off x="6149663" y="3355849"/>
            <a:ext cx="5550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/>
              <a:t>“Dacă, aşa cum e azi opinia publică, am lăsa cumva pe Rege să</a:t>
            </a:r>
            <a:r>
              <a:rPr lang="en-US" b="1" i="1" dirty="0" smtClean="0"/>
              <a:t> </a:t>
            </a:r>
            <a:r>
              <a:rPr lang="vi-VN" b="1" i="1" dirty="0" smtClean="0"/>
              <a:t>declare războiul, lumea ar zice că acesta nu e războiul ţării, ci</a:t>
            </a:r>
          </a:p>
          <a:p>
            <a:r>
              <a:rPr lang="vi-VN" b="1" i="1" dirty="0" smtClean="0"/>
              <a:t>războiul Regelui. “ </a:t>
            </a:r>
            <a:endParaRPr lang="en-US" dirty="0"/>
          </a:p>
        </p:txBody>
      </p:sp>
      <p:pic>
        <p:nvPicPr>
          <p:cNvPr id="11" name="Picture 2" descr="http://istoriiregasite.files.wordpress.com/2011/09/sala-consiliului-de-coroana.jpg?w=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565" y="2656268"/>
            <a:ext cx="4914900" cy="3276600"/>
          </a:xfrm>
          <a:prstGeom prst="rect">
            <a:avLst/>
          </a:prstGeom>
          <a:noFill/>
        </p:spPr>
      </p:pic>
      <p:sp>
        <p:nvSpPr>
          <p:cNvPr id="12" name="Dreptunghi 9"/>
          <p:cNvSpPr/>
          <p:nvPr/>
        </p:nvSpPr>
        <p:spPr>
          <a:xfrm>
            <a:off x="993015" y="62116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Consiliului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Coroan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astelul Peleș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reptunghi 10"/>
          <p:cNvSpPr/>
          <p:nvPr/>
        </p:nvSpPr>
        <p:spPr>
          <a:xfrm>
            <a:off x="8432417" y="4294568"/>
            <a:ext cx="3611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b="1" i="1" dirty="0" smtClean="0"/>
              <a:t>Al.Margiloman,Consiliul de Coroana de la</a:t>
            </a:r>
          </a:p>
          <a:p>
            <a:r>
              <a:rPr lang="en-US" sz="1200" b="1" dirty="0" err="1" smtClean="0"/>
              <a:t>Sinaia</a:t>
            </a:r>
            <a:r>
              <a:rPr lang="en-US" sz="1200" b="1" dirty="0" smtClean="0"/>
              <a:t> ,21 </a:t>
            </a:r>
            <a:r>
              <a:rPr lang="en-US" sz="1200" b="1" dirty="0" err="1" smtClean="0"/>
              <a:t>iulie</a:t>
            </a:r>
            <a:r>
              <a:rPr lang="en-US" sz="1200" b="1" dirty="0" smtClean="0"/>
              <a:t> 1914</a:t>
            </a:r>
            <a:r>
              <a:rPr lang="en-US" sz="1600" b="1" dirty="0" smtClean="0"/>
              <a:t>.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47383" y="2514659"/>
            <a:ext cx="6307158" cy="712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Alianța încheiată de România cu Puterile Centrale avea un </a:t>
            </a:r>
            <a:r>
              <a:rPr lang="ro-RO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 defensiv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iar țara noastră nu a fost obligată să ia parte la război, deoarece Austro-Ungaria a declarat război Serbiei și nu invers.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676831" y="2132351"/>
            <a:ext cx="309093" cy="45630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reptunghi 9"/>
          <p:cNvSpPr/>
          <p:nvPr/>
        </p:nvSpPr>
        <p:spPr>
          <a:xfrm>
            <a:off x="6547686" y="4870024"/>
            <a:ext cx="5306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Comentați de ce regele Carol I, era adeptul intrării în război alături de Puterile Centrale. Susțineți informația printr-un argument istoric.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6169" y="5845590"/>
            <a:ext cx="345153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1293</TotalTime>
  <Words>2054</Words>
  <Application>Microsoft Office PowerPoint</Application>
  <PresentationFormat>Widescreen</PresentationFormat>
  <Paragraphs>222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SimSun</vt:lpstr>
      <vt:lpstr>Arial</vt:lpstr>
      <vt:lpstr>Book Antiqua</vt:lpstr>
      <vt:lpstr>Calibri</vt:lpstr>
      <vt:lpstr>Century Gothic</vt:lpstr>
      <vt:lpstr>Courier New</vt:lpstr>
      <vt:lpstr>Georgia</vt:lpstr>
      <vt:lpstr>IBMPlexSans-Italic</vt:lpstr>
      <vt:lpstr>IBMPlexSans-Regular</vt:lpstr>
      <vt:lpstr>inherit</vt:lpstr>
      <vt:lpstr>Symbol</vt:lpstr>
      <vt:lpstr>Tahoma</vt:lpstr>
      <vt:lpstr>Times New Roman</vt:lpstr>
      <vt:lpstr>Wingdings</vt:lpstr>
      <vt:lpstr>Wingdings 3</vt:lpstr>
      <vt:lpstr>Ion</vt:lpstr>
      <vt:lpstr>ROMÂNIA ÎN PRIMUL RĂZBOI MONDIAL</vt:lpstr>
      <vt:lpstr>CUPRINS</vt:lpstr>
      <vt:lpstr>OBIECTIVE OPERAȚIONALE</vt:lpstr>
      <vt:lpstr>      CAPTAREA ATENȚIEI</vt:lpstr>
      <vt:lpstr>Contextul internațional la sfârșitul secolului XIX și începutul secolului XX</vt:lpstr>
      <vt:lpstr>Contextul internațional la sfârșitul secolului XIX și începutul secolului 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Salvarea drapelului de luptă de la Turtucaia</vt:lpstr>
      <vt:lpstr>PowerPoint Presentation</vt:lpstr>
      <vt:lpstr>PowerPoint Presentation</vt:lpstr>
      <vt:lpstr>PowerPoint Presentation</vt:lpstr>
      <vt:lpstr>Artileriști români în bătalia de la Mărășești</vt:lpstr>
      <vt:lpstr>PowerPoint Presentation</vt:lpstr>
      <vt:lpstr>https://www.youtube.com/watch?v=dqry0KTstjw</vt:lpstr>
      <vt:lpstr>PowerPoint Presentation</vt:lpstr>
      <vt:lpstr>Istoria în viața ta</vt:lpstr>
      <vt:lpstr>PowerPoint Presentation</vt:lpstr>
      <vt:lpstr>PowerPoint Presentation</vt:lpstr>
      <vt:lpstr>PowerPoint Presentation</vt:lpstr>
      <vt:lpstr>PowerPoint Presentation</vt:lpstr>
      <vt:lpstr>Activitate individuală https://learningapps.org/14734426 quiz alegere multipla</vt:lpstr>
      <vt:lpstr>PowerPoint Presentation</vt:lpstr>
      <vt:lpstr>TEMĂ PENTRU ACASĂ</vt:lpstr>
      <vt:lpstr>CONCLUZII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ROMÂNIA ÎN PRIMUL RĂZBOI MONDIAL</dc:title>
  <dc:creator>Adalia</dc:creator>
  <cp:lastModifiedBy>Microsoft account</cp:lastModifiedBy>
  <cp:revision>155</cp:revision>
  <dcterms:created xsi:type="dcterms:W3CDTF">2022-02-02T15:39:35Z</dcterms:created>
  <dcterms:modified xsi:type="dcterms:W3CDTF">2023-02-24T15:52:07Z</dcterms:modified>
</cp:coreProperties>
</file>